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25"/>
  </p:notesMasterIdLst>
  <p:sldIdLst>
    <p:sldId id="257" r:id="rId3"/>
    <p:sldId id="279" r:id="rId4"/>
    <p:sldId id="305" r:id="rId5"/>
    <p:sldId id="306" r:id="rId6"/>
    <p:sldId id="307" r:id="rId7"/>
    <p:sldId id="308" r:id="rId8"/>
    <p:sldId id="294" r:id="rId9"/>
    <p:sldId id="309" r:id="rId10"/>
    <p:sldId id="295" r:id="rId11"/>
    <p:sldId id="310" r:id="rId12"/>
    <p:sldId id="311" r:id="rId13"/>
    <p:sldId id="296" r:id="rId14"/>
    <p:sldId id="297" r:id="rId15"/>
    <p:sldId id="298" r:id="rId16"/>
    <p:sldId id="312" r:id="rId17"/>
    <p:sldId id="313" r:id="rId18"/>
    <p:sldId id="299" r:id="rId19"/>
    <p:sldId id="300" r:id="rId20"/>
    <p:sldId id="301" r:id="rId21"/>
    <p:sldId id="302" r:id="rId22"/>
    <p:sldId id="303" r:id="rId23"/>
    <p:sldId id="304" r:id="rId2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CC"/>
    <a:srgbClr val="99378D"/>
    <a:srgbClr val="1270BE"/>
    <a:srgbClr val="68458B"/>
    <a:srgbClr val="6C3A96"/>
    <a:srgbClr val="6F3898"/>
    <a:srgbClr val="FFFF99"/>
    <a:srgbClr val="D5FAC2"/>
    <a:srgbClr val="F2F3CD"/>
    <a:srgbClr val="E5F4D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1224" autoAdjust="0"/>
    <p:restoredTop sz="94698" autoAdjust="0"/>
  </p:normalViewPr>
  <p:slideViewPr>
    <p:cSldViewPr>
      <p:cViewPr>
        <p:scale>
          <a:sx n="84" d="100"/>
          <a:sy n="84" d="100"/>
        </p:scale>
        <p:origin x="-1140" y="-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BCCCCA-004E-4430-9E60-6D8F66F9D8AB}" type="datetimeFigureOut">
              <a:rPr lang="id-ID" smtClean="0"/>
              <a:pPr/>
              <a:t>11/11/2024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AFDA15-925F-4E8E-A281-EEBAF927D00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2710129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FDA15-925F-4E8E-A281-EEBAF927D00A}" type="slidenum">
              <a:rPr lang="id-ID" smtClean="0"/>
              <a:pPr/>
              <a:t>1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2680485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Perangkat SMP dan SMA\Template PPT\SMP IPA TERPADU K13N banner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79924"/>
            <a:ext cx="9144000" cy="8826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D:\Perangkat SMP dan SMA\Template PPT\SMP IPA TERPADU K13N banner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79924"/>
            <a:ext cx="9144000" cy="8826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96042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Perangkat SMP dan SMA\Template PPT\SMP IPA TERPADU K13N banner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79924"/>
            <a:ext cx="9144000" cy="8826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08764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Perangkat SMP dan SMA\Template PPT\SMP IPA TERPADU K13N banner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44616"/>
            <a:ext cx="9144000" cy="5988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32712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Perangkat SMP dan SMA\Template PPT\SMP IPA TERPADU K13N banner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44616"/>
            <a:ext cx="9144000" cy="5988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88086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6509"/>
          <a:stretch/>
        </p:blipFill>
        <p:spPr>
          <a:xfrm>
            <a:off x="3733800" y="0"/>
            <a:ext cx="5410200" cy="4721237"/>
          </a:xfrm>
          <a:prstGeom prst="rect">
            <a:avLst/>
          </a:prstGeom>
        </p:spPr>
      </p:pic>
      <p:pic>
        <p:nvPicPr>
          <p:cNvPr id="6" name="Picture 3" descr="D:\Perangkat SMP dan SMA\Template PPT\SMP IPA TERPADU K13N banner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79924"/>
            <a:ext cx="9144000" cy="8826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324600" y="4490405"/>
            <a:ext cx="2146742" cy="230832"/>
          </a:xfrm>
          <a:prstGeom prst="rect">
            <a:avLst/>
          </a:prstGeom>
          <a:solidFill>
            <a:schemeClr val="bg1">
              <a:alpha val="61000"/>
            </a:schemeClr>
          </a:solidFill>
        </p:spPr>
        <p:txBody>
          <a:bodyPr wrap="none">
            <a:spAutoFit/>
          </a:bodyPr>
          <a:lstStyle/>
          <a:p>
            <a:r>
              <a:rPr lang="en-US" sz="900" dirty="0" err="1"/>
              <a:t>Sumber</a:t>
            </a:r>
            <a:r>
              <a:rPr lang="en-US" sz="900" dirty="0"/>
              <a:t> : pixabay.com/</a:t>
            </a:r>
            <a:r>
              <a:rPr lang="en-US" sz="900" dirty="0" err="1"/>
              <a:t>dimitrisvetsikas</a:t>
            </a:r>
            <a:endParaRPr lang="en-US" sz="900" dirty="0"/>
          </a:p>
        </p:txBody>
      </p:sp>
      <p:sp>
        <p:nvSpPr>
          <p:cNvPr id="9" name="Rectangle 8"/>
          <p:cNvSpPr/>
          <p:nvPr/>
        </p:nvSpPr>
        <p:spPr>
          <a:xfrm>
            <a:off x="152400" y="2444740"/>
            <a:ext cx="3505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2800" b="1" dirty="0"/>
              <a:t>USAHA, PESAWAT SEDERHANA DAN KERJA OTOT RANGKA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762000" y="285750"/>
            <a:ext cx="2005013" cy="1962150"/>
            <a:chOff x="842281" y="118149"/>
            <a:chExt cx="2005013" cy="1962150"/>
          </a:xfrm>
        </p:grpSpPr>
        <p:pic>
          <p:nvPicPr>
            <p:cNvPr id="1027" name="Picture 3" descr="C:\Users\ku\Pictures\Picture3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2281" y="118149"/>
              <a:ext cx="2005013" cy="196215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1093437" y="438150"/>
              <a:ext cx="1497363" cy="132343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4000" b="1" dirty="0">
                  <a:solidFill>
                    <a:schemeClr val="bg1"/>
                  </a:solidFill>
                </a:rPr>
                <a:t>BAB </a:t>
              </a:r>
            </a:p>
            <a:p>
              <a:pPr algn="ctr">
                <a:defRPr/>
              </a:pPr>
              <a:r>
                <a:rPr lang="en-US" sz="4000" b="1" dirty="0">
                  <a:solidFill>
                    <a:schemeClr val="bg1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315417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0" y="3143254"/>
            <a:ext cx="4286280" cy="17145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"/>
            <a:r>
              <a:rPr lang="en-ID" sz="1400" dirty="0" smtClean="0">
                <a:solidFill>
                  <a:schemeClr val="tx1"/>
                </a:solidFill>
              </a:rPr>
              <a:t> </a:t>
            </a:r>
            <a:br>
              <a:rPr lang="en-ID" sz="1400" dirty="0" smtClean="0">
                <a:solidFill>
                  <a:schemeClr val="tx1"/>
                </a:solidFill>
              </a:rPr>
            </a:br>
            <a:r>
              <a:rPr lang="id-ID" sz="1400" dirty="0" smtClean="0">
                <a:solidFill>
                  <a:schemeClr val="tx1"/>
                </a:solidFill>
              </a:rPr>
              <a:t>Bila </a:t>
            </a:r>
            <a:r>
              <a:rPr lang="en-ID" sz="1400" dirty="0" err="1" smtClean="0">
                <a:solidFill>
                  <a:schemeClr val="tx1"/>
                </a:solidFill>
              </a:rPr>
              <a:t>dua</a:t>
            </a:r>
            <a:r>
              <a:rPr lang="en-ID" sz="1400" dirty="0" smtClean="0">
                <a:solidFill>
                  <a:schemeClr val="tx1"/>
                </a:solidFill>
              </a:rPr>
              <a:t> </a:t>
            </a:r>
            <a:r>
              <a:rPr lang="en-ID" sz="1400" dirty="0" err="1" smtClean="0">
                <a:solidFill>
                  <a:schemeClr val="tx1"/>
                </a:solidFill>
              </a:rPr>
              <a:t>buah</a:t>
            </a:r>
            <a:r>
              <a:rPr lang="en-ID" sz="1400" dirty="0" smtClean="0">
                <a:solidFill>
                  <a:schemeClr val="tx1"/>
                </a:solidFill>
              </a:rPr>
              <a:t> </a:t>
            </a:r>
            <a:r>
              <a:rPr lang="en-ID" sz="1400" dirty="0" err="1" smtClean="0">
                <a:solidFill>
                  <a:schemeClr val="tx1"/>
                </a:solidFill>
              </a:rPr>
              <a:t>gaya</a:t>
            </a:r>
            <a:r>
              <a:rPr lang="en-ID" sz="1400" dirty="0" smtClean="0">
                <a:solidFill>
                  <a:schemeClr val="tx1"/>
                </a:solidFill>
              </a:rPr>
              <a:t> F</a:t>
            </a:r>
            <a:r>
              <a:rPr lang="en-ID" sz="1400" baseline="-25000" dirty="0" smtClean="0">
                <a:solidFill>
                  <a:schemeClr val="tx1"/>
                </a:solidFill>
              </a:rPr>
              <a:t>1</a:t>
            </a:r>
            <a:r>
              <a:rPr lang="en-ID" sz="1400" dirty="0" smtClean="0">
                <a:solidFill>
                  <a:schemeClr val="tx1"/>
                </a:solidFill>
              </a:rPr>
              <a:t> </a:t>
            </a:r>
            <a:r>
              <a:rPr lang="en-ID" sz="1400" dirty="0" err="1" smtClean="0">
                <a:solidFill>
                  <a:schemeClr val="tx1"/>
                </a:solidFill>
              </a:rPr>
              <a:t>dan</a:t>
            </a:r>
            <a:r>
              <a:rPr lang="en-ID" sz="1400" dirty="0" smtClean="0">
                <a:solidFill>
                  <a:schemeClr val="tx1"/>
                </a:solidFill>
              </a:rPr>
              <a:t> F</a:t>
            </a:r>
            <a:r>
              <a:rPr lang="en-ID" sz="1400" baseline="-25000" dirty="0" smtClean="0">
                <a:solidFill>
                  <a:schemeClr val="tx1"/>
                </a:solidFill>
              </a:rPr>
              <a:t>2</a:t>
            </a:r>
            <a:r>
              <a:rPr lang="en-ID" sz="1400" dirty="0" smtClean="0">
                <a:solidFill>
                  <a:schemeClr val="tx1"/>
                </a:solidFill>
              </a:rPr>
              <a:t> </a:t>
            </a:r>
            <a:r>
              <a:rPr lang="en-ID" sz="1400" dirty="0" err="1" smtClean="0">
                <a:solidFill>
                  <a:schemeClr val="tx1"/>
                </a:solidFill>
              </a:rPr>
              <a:t>pada</a:t>
            </a:r>
            <a:r>
              <a:rPr lang="en-ID" sz="1400" dirty="0" smtClean="0">
                <a:solidFill>
                  <a:schemeClr val="tx1"/>
                </a:solidFill>
              </a:rPr>
              <a:t> </a:t>
            </a:r>
            <a:r>
              <a:rPr lang="en-ID" sz="1400" dirty="0" err="1" smtClean="0">
                <a:solidFill>
                  <a:schemeClr val="tx1"/>
                </a:solidFill>
              </a:rPr>
              <a:t>sebuah</a:t>
            </a:r>
            <a:r>
              <a:rPr lang="en-ID" sz="1400" dirty="0" smtClean="0">
                <a:solidFill>
                  <a:schemeClr val="tx1"/>
                </a:solidFill>
              </a:rPr>
              <a:t> </a:t>
            </a:r>
            <a:r>
              <a:rPr lang="en-ID" sz="1400" dirty="0" err="1" smtClean="0">
                <a:solidFill>
                  <a:schemeClr val="tx1"/>
                </a:solidFill>
              </a:rPr>
              <a:t>benda</a:t>
            </a:r>
            <a:r>
              <a:rPr lang="en-ID" sz="1400" dirty="0" smtClean="0">
                <a:solidFill>
                  <a:schemeClr val="tx1"/>
                </a:solidFill>
              </a:rPr>
              <a:t> </a:t>
            </a:r>
            <a:r>
              <a:rPr lang="id-ID" sz="1400" dirty="0" smtClean="0">
                <a:solidFill>
                  <a:schemeClr val="tx1"/>
                </a:solidFill>
              </a:rPr>
              <a:t>Bila benda berpindah sejauh 2 meter . Tentukan usaha yang diperlukan .</a:t>
            </a:r>
            <a:r>
              <a:rPr lang="en-ID" sz="1400" dirty="0" smtClean="0">
                <a:solidFill>
                  <a:schemeClr val="tx1"/>
                </a:solidFill>
              </a:rPr>
              <a:t/>
            </a:r>
            <a:br>
              <a:rPr lang="en-ID" sz="1400" dirty="0" smtClean="0">
                <a:solidFill>
                  <a:schemeClr val="tx1"/>
                </a:solidFill>
              </a:rPr>
            </a:br>
            <a:endParaRPr lang="id-ID" sz="1400" i="1" dirty="0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sp>
        <p:nvSpPr>
          <p:cNvPr id="9" name="Parallelogram 8"/>
          <p:cNvSpPr/>
          <p:nvPr/>
        </p:nvSpPr>
        <p:spPr>
          <a:xfrm>
            <a:off x="-228600" y="253648"/>
            <a:ext cx="8610600" cy="517902"/>
          </a:xfrm>
          <a:prstGeom prst="parallelogram">
            <a:avLst/>
          </a:prstGeom>
          <a:solidFill>
            <a:srgbClr val="99378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019" tIns="19509" rIns="39019" bIns="19509" rtlCol="0" anchor="ctr"/>
          <a:lstStyle/>
          <a:p>
            <a:pPr algn="ctr"/>
            <a:endParaRPr lang="en-US" sz="2400">
              <a:solidFill>
                <a:srgbClr val="F0287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7468" y="312099"/>
            <a:ext cx="8547932" cy="430851"/>
          </a:xfrm>
          <a:prstGeom prst="rect">
            <a:avLst/>
          </a:prstGeom>
          <a:noFill/>
        </p:spPr>
        <p:txBody>
          <a:bodyPr wrap="square" lIns="91401" tIns="45702" rIns="91401" bIns="45702" rtlCol="0">
            <a:spAutoFit/>
          </a:bodyPr>
          <a:lstStyle/>
          <a:p>
            <a:pPr marL="0" lvl="1">
              <a:tabLst>
                <a:tab pos="679353" algn="l"/>
              </a:tabLst>
            </a:pPr>
            <a:r>
              <a:rPr lang="id-ID" sz="2200" b="1" dirty="0" smtClean="0">
                <a:solidFill>
                  <a:schemeClr val="bg1"/>
                </a:solidFill>
              </a:rPr>
              <a:t>SOAL</a:t>
            </a:r>
            <a:endParaRPr lang="es-ES" sz="2200" b="1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5800" y="2575351"/>
            <a:ext cx="767926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d-ID" sz="1600" dirty="0" smtClean="0">
              <a:cs typeface="Calibri" panose="020F0502020204030204" pitchFamily="34" charset="0"/>
            </a:endParaRPr>
          </a:p>
          <a:p>
            <a:endParaRPr lang="id-ID" sz="1000" dirty="0">
              <a:cs typeface="Calibri" panose="020F0502020204030204" pitchFamily="34" charset="0"/>
            </a:endParaRPr>
          </a:p>
        </p:txBody>
      </p:sp>
      <p:pic>
        <p:nvPicPr>
          <p:cNvPr id="2050" name="Picture 3"/>
          <p:cNvPicPr>
            <a:picLocks noChangeAspect="1" noChangeArrowheads="1"/>
          </p:cNvPicPr>
          <p:nvPr/>
        </p:nvPicPr>
        <p:blipFill>
          <a:blip r:embed="rId2"/>
          <a:srcRect t="20000"/>
          <a:stretch>
            <a:fillRect/>
          </a:stretch>
        </p:blipFill>
        <p:spPr bwMode="auto">
          <a:xfrm>
            <a:off x="928662" y="3071816"/>
            <a:ext cx="378621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71406" y="3286130"/>
            <a:ext cx="1000132" cy="428626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1200" b="1" dirty="0" smtClean="0">
                <a:solidFill>
                  <a:schemeClr val="tx1"/>
                </a:solidFill>
              </a:rPr>
              <a:t>F2 = 16</a:t>
            </a:r>
            <a:r>
              <a:rPr lang="en-US" sz="1200" b="1" dirty="0" smtClean="0">
                <a:solidFill>
                  <a:schemeClr val="tx1"/>
                </a:solidFill>
              </a:rPr>
              <a:t> </a:t>
            </a:r>
            <a:r>
              <a:rPr lang="id-ID" sz="1200" b="1" dirty="0" smtClean="0">
                <a:solidFill>
                  <a:schemeClr val="tx1"/>
                </a:solidFill>
              </a:rPr>
              <a:t>N</a:t>
            </a:r>
            <a:endParaRPr lang="id-ID" sz="1200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9600" y="785800"/>
            <a:ext cx="7543800" cy="20002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endParaRPr lang="id-ID" sz="1600" dirty="0" smtClean="0">
              <a:solidFill>
                <a:schemeClr val="tx1"/>
              </a:solidFill>
            </a:endParaRPr>
          </a:p>
          <a:p>
            <a:pPr fontAlgn="ctr"/>
            <a:endParaRPr lang="id-ID" sz="1600" dirty="0" smtClean="0">
              <a:solidFill>
                <a:schemeClr val="tx1"/>
              </a:solidFill>
            </a:endParaRPr>
          </a:p>
          <a:p>
            <a:pPr fontAlgn="ctr"/>
            <a:endParaRPr lang="id-ID" sz="1600" dirty="0" smtClean="0">
              <a:solidFill>
                <a:schemeClr val="tx1"/>
              </a:solidFill>
            </a:endParaRPr>
          </a:p>
          <a:p>
            <a:endParaRPr lang="en-US" sz="1600" dirty="0" smtClean="0">
              <a:solidFill>
                <a:schemeClr val="tx1"/>
              </a:solidFill>
            </a:endParaRPr>
          </a:p>
          <a:p>
            <a:r>
              <a:rPr lang="en-US" sz="1600" dirty="0" smtClean="0">
                <a:solidFill>
                  <a:schemeClr val="tx1"/>
                </a:solidFill>
              </a:rPr>
              <a:t/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/>
              <a:t> </a:t>
            </a:r>
            <a:r>
              <a:rPr lang="en-US" sz="1600" dirty="0" smtClean="0">
                <a:solidFill>
                  <a:schemeClr val="tx1"/>
                </a:solidFill>
                <a:cs typeface="Calibri" panose="020F0502020204030204" pitchFamily="34" charset="0"/>
              </a:rPr>
              <a:t>.</a:t>
            </a:r>
            <a:endParaRPr lang="id-ID" sz="1600" dirty="0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571736" y="1285866"/>
            <a:ext cx="1143008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 rot="10800000">
            <a:off x="1571604" y="1357304"/>
            <a:ext cx="100013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643306" y="1500180"/>
            <a:ext cx="100013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643306" y="1865306"/>
            <a:ext cx="100013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714348" y="1000114"/>
            <a:ext cx="785818" cy="428626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1000" b="1" dirty="0" smtClean="0">
                <a:solidFill>
                  <a:schemeClr val="tx1"/>
                </a:solidFill>
              </a:rPr>
              <a:t>F1= 40 N</a:t>
            </a:r>
            <a:endParaRPr lang="id-ID" sz="1000" b="1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857752" y="928676"/>
            <a:ext cx="785818" cy="428626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1000" b="1" dirty="0" smtClean="0">
                <a:solidFill>
                  <a:schemeClr val="tx1"/>
                </a:solidFill>
              </a:rPr>
              <a:t>F3= 30 N</a:t>
            </a:r>
            <a:endParaRPr lang="id-ID" sz="1000" b="1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857752" y="1500180"/>
            <a:ext cx="785818" cy="428626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1000" b="1" dirty="0" smtClean="0">
                <a:solidFill>
                  <a:schemeClr val="tx1"/>
                </a:solidFill>
              </a:rPr>
              <a:t>F4= 20 N</a:t>
            </a:r>
            <a:endParaRPr lang="id-ID" sz="1000" b="1" dirty="0">
              <a:solidFill>
                <a:schemeClr val="tx1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rot="10800000">
            <a:off x="1571604" y="1857372"/>
            <a:ext cx="100013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714348" y="1500182"/>
            <a:ext cx="785818" cy="428626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1000" b="1" dirty="0" smtClean="0">
                <a:solidFill>
                  <a:schemeClr val="tx1"/>
                </a:solidFill>
              </a:rPr>
              <a:t>F2= 25 N</a:t>
            </a:r>
            <a:endParaRPr lang="id-ID" sz="1000" b="1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928794" y="285736"/>
            <a:ext cx="500066" cy="428626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1100" b="1" dirty="0" smtClean="0">
                <a:solidFill>
                  <a:schemeClr val="tx1"/>
                </a:solidFill>
              </a:rPr>
              <a:t>N0 1</a:t>
            </a:r>
            <a:endParaRPr lang="id-ID" sz="1100" b="1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14282" y="2786064"/>
            <a:ext cx="500066" cy="428626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1100" b="1" dirty="0" smtClean="0">
                <a:solidFill>
                  <a:schemeClr val="tx1"/>
                </a:solidFill>
              </a:rPr>
              <a:t>N0 2</a:t>
            </a:r>
            <a:endParaRPr lang="id-ID" sz="1100" b="1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071538" y="2214562"/>
            <a:ext cx="6429420" cy="428626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1400" b="1" dirty="0" smtClean="0">
                <a:solidFill>
                  <a:schemeClr val="tx1"/>
                </a:solidFill>
              </a:rPr>
              <a:t>Tentukan resultan gaya yang dikenai.benda</a:t>
            </a:r>
            <a:endParaRPr lang="id-ID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38152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50"/>
                            </p:stCondLst>
                            <p:childTnLst>
                              <p:par>
                                <p:cTn id="18" presetID="10" presetClass="entr" presetSubtype="0" fill="hold" grpId="0" nodeType="after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750"/>
                            </p:stCondLst>
                            <p:childTnLst>
                              <p:par>
                                <p:cTn id="26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75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25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75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/>
      <p:bldP spid="13" grpId="0"/>
      <p:bldP spid="12" grpId="0" animBg="1"/>
      <p:bldP spid="16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95300" y="971550"/>
            <a:ext cx="7720038" cy="252889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"/>
            <a:r>
              <a:rPr lang="id-ID" sz="1600" b="1" i="1" dirty="0" smtClean="0">
                <a:solidFill>
                  <a:schemeClr val="tx1"/>
                </a:solidFill>
              </a:rPr>
              <a:t>3. Bila gaya yang bekerja pada benda 40 N benda berpindah sejauh 5 meter  tentukan usaha yang diperlukan</a:t>
            </a:r>
          </a:p>
          <a:p>
            <a:pPr marL="91440"/>
            <a:r>
              <a:rPr lang="id-ID" sz="1600" b="1" i="1" dirty="0" smtClean="0">
                <a:solidFill>
                  <a:schemeClr val="tx1"/>
                </a:solidFill>
              </a:rPr>
              <a:t>4. Karena pengaruh usaha sebesar 500 joule benda bergerak sejauh 2,5 meter tentukan gaya yang diperlukan.</a:t>
            </a:r>
          </a:p>
          <a:p>
            <a:pPr marL="91440"/>
            <a:r>
              <a:rPr lang="id-ID" sz="1600" b="1" i="1" dirty="0" smtClean="0">
                <a:solidFill>
                  <a:schemeClr val="tx1"/>
                </a:solidFill>
              </a:rPr>
              <a:t>5. Dalam pertandingan tarik tambang kls 8 A bertanding dengan kelas 8C tambang bergerak 50 cm tentukan usaha yang dikenai bila gaya tiap </a:t>
            </a:r>
          </a:p>
          <a:p>
            <a:pPr marL="91440"/>
            <a:endParaRPr lang="id-ID" sz="1600" i="1" dirty="0">
              <a:solidFill>
                <a:schemeClr val="tx1"/>
              </a:solidFill>
            </a:endParaRPr>
          </a:p>
        </p:txBody>
      </p:sp>
      <p:sp>
        <p:nvSpPr>
          <p:cNvPr id="9" name="Parallelogram 8"/>
          <p:cNvSpPr/>
          <p:nvPr/>
        </p:nvSpPr>
        <p:spPr>
          <a:xfrm>
            <a:off x="-228600" y="253648"/>
            <a:ext cx="8610600" cy="517902"/>
          </a:xfrm>
          <a:prstGeom prst="parallelogram">
            <a:avLst/>
          </a:prstGeom>
          <a:solidFill>
            <a:srgbClr val="99378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019" tIns="19509" rIns="39019" bIns="19509" rtlCol="0" anchor="ctr"/>
          <a:lstStyle/>
          <a:p>
            <a:pPr algn="ctr"/>
            <a:endParaRPr lang="en-US" sz="2400">
              <a:solidFill>
                <a:srgbClr val="F0287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7468" y="312099"/>
            <a:ext cx="8547932" cy="430851"/>
          </a:xfrm>
          <a:prstGeom prst="rect">
            <a:avLst/>
          </a:prstGeom>
          <a:noFill/>
        </p:spPr>
        <p:txBody>
          <a:bodyPr wrap="square" lIns="91401" tIns="45702" rIns="91401" bIns="45702" rtlCol="0">
            <a:spAutoFit/>
          </a:bodyPr>
          <a:lstStyle/>
          <a:p>
            <a:pPr marL="0" lvl="1">
              <a:tabLst>
                <a:tab pos="679353" algn="l"/>
              </a:tabLst>
            </a:pPr>
            <a:r>
              <a:rPr lang="id-ID" sz="2200" b="1" dirty="0" smtClean="0">
                <a:solidFill>
                  <a:schemeClr val="bg1"/>
                </a:solidFill>
              </a:rPr>
              <a:t>Soal no 3 dan 4</a:t>
            </a:r>
            <a:endParaRPr lang="es-ES" sz="2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38152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4401" y="895350"/>
            <a:ext cx="868339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 err="1">
                <a:cs typeface="Calibri" panose="020F0502020204030204" pitchFamily="34" charset="0"/>
              </a:rPr>
              <a:t>Apakah</a:t>
            </a:r>
            <a:r>
              <a:rPr lang="en-US" sz="1600" b="1" dirty="0">
                <a:cs typeface="Calibri" panose="020F0502020204030204" pitchFamily="34" charset="0"/>
              </a:rPr>
              <a:t> </a:t>
            </a:r>
            <a:r>
              <a:rPr lang="en-US" sz="1600" b="1" dirty="0" err="1">
                <a:cs typeface="Calibri" panose="020F0502020204030204" pitchFamily="34" charset="0"/>
              </a:rPr>
              <a:t>setiap</a:t>
            </a:r>
            <a:r>
              <a:rPr lang="en-US" sz="1600" b="1" dirty="0">
                <a:cs typeface="Calibri" panose="020F0502020204030204" pitchFamily="34" charset="0"/>
              </a:rPr>
              <a:t> </a:t>
            </a:r>
            <a:r>
              <a:rPr lang="en-US" sz="1600" b="1" dirty="0" err="1">
                <a:cs typeface="Calibri" panose="020F0502020204030204" pitchFamily="34" charset="0"/>
              </a:rPr>
              <a:t>benda</a:t>
            </a:r>
            <a:r>
              <a:rPr lang="en-US" sz="1600" b="1" dirty="0">
                <a:cs typeface="Calibri" panose="020F0502020204030204" pitchFamily="34" charset="0"/>
              </a:rPr>
              <a:t> </a:t>
            </a:r>
            <a:r>
              <a:rPr lang="en-US" sz="1600" b="1" dirty="0" err="1">
                <a:cs typeface="Calibri" panose="020F0502020204030204" pitchFamily="34" charset="0"/>
              </a:rPr>
              <a:t>mempunyai</a:t>
            </a:r>
            <a:r>
              <a:rPr lang="en-US" sz="1600" b="1" dirty="0">
                <a:cs typeface="Calibri" panose="020F0502020204030204" pitchFamily="34" charset="0"/>
              </a:rPr>
              <a:t> </a:t>
            </a:r>
            <a:r>
              <a:rPr lang="en-US" sz="1600" b="1" dirty="0" err="1">
                <a:cs typeface="Calibri" panose="020F0502020204030204" pitchFamily="34" charset="0"/>
              </a:rPr>
              <a:t>kecepatan</a:t>
            </a:r>
            <a:r>
              <a:rPr lang="en-US" sz="1600" b="1" dirty="0">
                <a:cs typeface="Calibri" panose="020F0502020204030204" pitchFamily="34" charset="0"/>
              </a:rPr>
              <a:t> yang </a:t>
            </a:r>
            <a:r>
              <a:rPr lang="en-US" sz="1600" b="1" dirty="0" err="1">
                <a:cs typeface="Calibri" panose="020F0502020204030204" pitchFamily="34" charset="0"/>
              </a:rPr>
              <a:t>sama</a:t>
            </a:r>
            <a:r>
              <a:rPr lang="en-US" sz="1600" b="1" dirty="0">
                <a:cs typeface="Calibri" panose="020F0502020204030204" pitchFamily="34" charset="0"/>
              </a:rPr>
              <a:t> </a:t>
            </a:r>
            <a:r>
              <a:rPr lang="en-US" sz="1600" b="1" dirty="0" err="1">
                <a:cs typeface="Calibri" panose="020F0502020204030204" pitchFamily="34" charset="0"/>
              </a:rPr>
              <a:t>dalam</a:t>
            </a:r>
            <a:r>
              <a:rPr lang="en-US" sz="1600" b="1" dirty="0">
                <a:cs typeface="Calibri" panose="020F0502020204030204" pitchFamily="34" charset="0"/>
              </a:rPr>
              <a:t> </a:t>
            </a:r>
            <a:r>
              <a:rPr lang="en-US" sz="1600" b="1" dirty="0" err="1">
                <a:cs typeface="Calibri" panose="020F0502020204030204" pitchFamily="34" charset="0"/>
              </a:rPr>
              <a:t>melakukan</a:t>
            </a:r>
            <a:r>
              <a:rPr lang="en-US" sz="1600" b="1" dirty="0">
                <a:cs typeface="Calibri" panose="020F0502020204030204" pitchFamily="34" charset="0"/>
              </a:rPr>
              <a:t> </a:t>
            </a:r>
            <a:r>
              <a:rPr lang="en-US" sz="1600" b="1" dirty="0" err="1">
                <a:cs typeface="Calibri" panose="020F0502020204030204" pitchFamily="34" charset="0"/>
              </a:rPr>
              <a:t>usaha</a:t>
            </a:r>
            <a:r>
              <a:rPr lang="en-US" sz="1600" b="1" dirty="0">
                <a:cs typeface="Calibri" panose="020F0502020204030204" pitchFamily="34" charset="0"/>
              </a:rPr>
              <a:t>?</a:t>
            </a:r>
            <a:endParaRPr lang="id-ID" sz="1600" b="1" dirty="0"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276350"/>
            <a:ext cx="3505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Perhatikan</a:t>
            </a:r>
            <a:r>
              <a:rPr lang="en-US" sz="1600" dirty="0"/>
              <a:t> </a:t>
            </a:r>
            <a:r>
              <a:rPr lang="en-US" sz="1600" dirty="0" err="1"/>
              <a:t>peristiwa</a:t>
            </a:r>
            <a:r>
              <a:rPr lang="en-US" sz="1600" dirty="0"/>
              <a:t> </a:t>
            </a:r>
            <a:r>
              <a:rPr lang="en-US" sz="1600" dirty="0" err="1"/>
              <a:t>berikut</a:t>
            </a:r>
            <a:r>
              <a:rPr lang="en-US" sz="1600" dirty="0"/>
              <a:t>!</a:t>
            </a:r>
            <a:endParaRPr lang="id-ID" sz="1600" dirty="0"/>
          </a:p>
        </p:txBody>
      </p:sp>
      <p:sp>
        <p:nvSpPr>
          <p:cNvPr id="6" name="Rectangle 5"/>
          <p:cNvSpPr/>
          <p:nvPr/>
        </p:nvSpPr>
        <p:spPr>
          <a:xfrm>
            <a:off x="457200" y="1688373"/>
            <a:ext cx="7543800" cy="12643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"/>
            <a:r>
              <a:rPr lang="en-US" sz="1600" dirty="0" err="1">
                <a:solidFill>
                  <a:schemeClr val="tx1"/>
                </a:solidFill>
                <a:cs typeface="Calibri" panose="020F0502020204030204" pitchFamily="34" charset="0"/>
              </a:rPr>
              <a:t>Dua</a:t>
            </a:r>
            <a:r>
              <a:rPr lang="en-US" sz="1600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cs typeface="Calibri" panose="020F0502020204030204" pitchFamily="34" charset="0"/>
              </a:rPr>
              <a:t>buah</a:t>
            </a:r>
            <a:r>
              <a:rPr lang="en-US" sz="1600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cs typeface="Calibri" panose="020F0502020204030204" pitchFamily="34" charset="0"/>
              </a:rPr>
              <a:t>mobil</a:t>
            </a:r>
            <a:r>
              <a:rPr lang="en-US" sz="1600" dirty="0">
                <a:solidFill>
                  <a:schemeClr val="tx1"/>
                </a:solidFill>
                <a:cs typeface="Calibri" panose="020F0502020204030204" pitchFamily="34" charset="0"/>
              </a:rPr>
              <a:t> yang </a:t>
            </a:r>
            <a:r>
              <a:rPr lang="en-US" sz="1600" dirty="0" err="1">
                <a:solidFill>
                  <a:schemeClr val="tx1"/>
                </a:solidFill>
                <a:cs typeface="Calibri" panose="020F0502020204030204" pitchFamily="34" charset="0"/>
              </a:rPr>
              <a:t>sama</a:t>
            </a:r>
            <a:r>
              <a:rPr lang="en-US" sz="1600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cs typeface="Calibri" panose="020F0502020204030204" pitchFamily="34" charset="0"/>
              </a:rPr>
              <a:t>berat</a:t>
            </a:r>
            <a:r>
              <a:rPr lang="en-US" sz="1600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cs typeface="Calibri" panose="020F0502020204030204" pitchFamily="34" charset="0"/>
              </a:rPr>
              <a:t>menaiki</a:t>
            </a:r>
            <a:r>
              <a:rPr lang="en-US" sz="1600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cs typeface="Calibri" panose="020F0502020204030204" pitchFamily="34" charset="0"/>
              </a:rPr>
              <a:t>sebuah</a:t>
            </a:r>
            <a:r>
              <a:rPr lang="en-US" sz="1600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cs typeface="Calibri" panose="020F0502020204030204" pitchFamily="34" charset="0"/>
              </a:rPr>
              <a:t>buki</a:t>
            </a:r>
            <a:r>
              <a:rPr lang="en-US" sz="1600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cs typeface="Calibri" panose="020F0502020204030204" pitchFamily="34" charset="0"/>
              </a:rPr>
              <a:t>bersama-sama</a:t>
            </a:r>
            <a:r>
              <a:rPr lang="en-US" sz="1600" dirty="0">
                <a:solidFill>
                  <a:schemeClr val="tx1"/>
                </a:solidFill>
                <a:cs typeface="Calibri" panose="020F0502020204030204" pitchFamily="34" charset="0"/>
              </a:rPr>
              <a:t>. </a:t>
            </a:r>
            <a:r>
              <a:rPr lang="en-US" sz="1600" dirty="0" err="1">
                <a:solidFill>
                  <a:schemeClr val="tx1"/>
                </a:solidFill>
                <a:cs typeface="Calibri" panose="020F0502020204030204" pitchFamily="34" charset="0"/>
              </a:rPr>
              <a:t>Keduanya</a:t>
            </a:r>
            <a:r>
              <a:rPr lang="en-US" sz="1600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cs typeface="Calibri" panose="020F0502020204030204" pitchFamily="34" charset="0"/>
              </a:rPr>
              <a:t>melakukan</a:t>
            </a:r>
            <a:r>
              <a:rPr lang="en-US" sz="1600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cs typeface="Calibri" panose="020F0502020204030204" pitchFamily="34" charset="0"/>
              </a:rPr>
              <a:t>usaha</a:t>
            </a:r>
            <a:r>
              <a:rPr lang="en-US" sz="1600" dirty="0">
                <a:solidFill>
                  <a:schemeClr val="tx1"/>
                </a:solidFill>
                <a:cs typeface="Calibri" panose="020F0502020204030204" pitchFamily="34" charset="0"/>
              </a:rPr>
              <a:t> yang </a:t>
            </a:r>
            <a:r>
              <a:rPr lang="en-US" sz="1600" dirty="0" err="1">
                <a:solidFill>
                  <a:schemeClr val="tx1"/>
                </a:solidFill>
                <a:cs typeface="Calibri" panose="020F0502020204030204" pitchFamily="34" charset="0"/>
              </a:rPr>
              <a:t>sama</a:t>
            </a:r>
            <a:r>
              <a:rPr lang="en-US" sz="1600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cs typeface="Calibri" panose="020F0502020204030204" pitchFamily="34" charset="0"/>
              </a:rPr>
              <a:t>besar</a:t>
            </a:r>
            <a:r>
              <a:rPr lang="en-US" sz="1600" dirty="0">
                <a:solidFill>
                  <a:schemeClr val="tx1"/>
                </a:solidFill>
                <a:cs typeface="Calibri" panose="020F0502020204030204" pitchFamily="34" charset="0"/>
              </a:rPr>
              <a:t>. Akan </a:t>
            </a:r>
            <a:r>
              <a:rPr lang="en-US" sz="1600" dirty="0" err="1">
                <a:solidFill>
                  <a:schemeClr val="tx1"/>
                </a:solidFill>
                <a:cs typeface="Calibri" panose="020F0502020204030204" pitchFamily="34" charset="0"/>
              </a:rPr>
              <a:t>tetapi</a:t>
            </a:r>
            <a:r>
              <a:rPr lang="en-US" sz="1600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cs typeface="Calibri" panose="020F0502020204030204" pitchFamily="34" charset="0"/>
              </a:rPr>
              <a:t>mobil</a:t>
            </a:r>
            <a:r>
              <a:rPr lang="en-US" sz="1600" dirty="0">
                <a:solidFill>
                  <a:schemeClr val="tx1"/>
                </a:solidFill>
                <a:cs typeface="Calibri" panose="020F0502020204030204" pitchFamily="34" charset="0"/>
              </a:rPr>
              <a:t> A </a:t>
            </a:r>
            <a:r>
              <a:rPr lang="en-US" sz="1600" dirty="0" err="1">
                <a:solidFill>
                  <a:schemeClr val="tx1"/>
                </a:solidFill>
                <a:cs typeface="Calibri" panose="020F0502020204030204" pitchFamily="34" charset="0"/>
              </a:rPr>
              <a:t>melakukan</a:t>
            </a:r>
            <a:r>
              <a:rPr lang="en-US" sz="1600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cs typeface="Calibri" panose="020F0502020204030204" pitchFamily="34" charset="0"/>
              </a:rPr>
              <a:t>usaha</a:t>
            </a:r>
            <a:r>
              <a:rPr lang="en-US" sz="1600" dirty="0">
                <a:solidFill>
                  <a:schemeClr val="tx1"/>
                </a:solidFill>
                <a:cs typeface="Calibri" panose="020F0502020204030204" pitchFamily="34" charset="0"/>
              </a:rPr>
              <a:t> yang </a:t>
            </a:r>
            <a:r>
              <a:rPr lang="en-US" sz="1600" dirty="0" err="1">
                <a:solidFill>
                  <a:schemeClr val="tx1"/>
                </a:solidFill>
                <a:cs typeface="Calibri" panose="020F0502020204030204" pitchFamily="34" charset="0"/>
              </a:rPr>
              <a:t>lebih</a:t>
            </a:r>
            <a:r>
              <a:rPr lang="en-US" sz="1600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cs typeface="Calibri" panose="020F0502020204030204" pitchFamily="34" charset="0"/>
              </a:rPr>
              <a:t>singkat</a:t>
            </a:r>
            <a:r>
              <a:rPr lang="en-US" sz="1600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cs typeface="Calibri" panose="020F0502020204030204" pitchFamily="34" charset="0"/>
              </a:rPr>
              <a:t>daripada</a:t>
            </a:r>
            <a:r>
              <a:rPr lang="en-US" sz="1600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cs typeface="Calibri" panose="020F0502020204030204" pitchFamily="34" charset="0"/>
              </a:rPr>
              <a:t>mobil</a:t>
            </a:r>
            <a:r>
              <a:rPr lang="en-US" sz="1600" dirty="0">
                <a:solidFill>
                  <a:schemeClr val="tx1"/>
                </a:solidFill>
                <a:cs typeface="Calibri" panose="020F0502020204030204" pitchFamily="34" charset="0"/>
              </a:rPr>
              <a:t> B. </a:t>
            </a:r>
            <a:r>
              <a:rPr lang="en-US" sz="1600" i="1" dirty="0">
                <a:solidFill>
                  <a:schemeClr val="tx1"/>
                </a:solidFill>
                <a:cs typeface="Calibri" panose="020F0502020204030204" pitchFamily="34" charset="0"/>
              </a:rPr>
              <a:t>Mobil A </a:t>
            </a:r>
            <a:r>
              <a:rPr lang="en-US" sz="1600" i="1" dirty="0" err="1">
                <a:solidFill>
                  <a:schemeClr val="tx1"/>
                </a:solidFill>
                <a:cs typeface="Calibri" panose="020F0502020204030204" pitchFamily="34" charset="0"/>
              </a:rPr>
              <a:t>dikatakan</a:t>
            </a:r>
            <a:r>
              <a:rPr lang="en-US" sz="1600" i="1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cs typeface="Calibri" panose="020F0502020204030204" pitchFamily="34" charset="0"/>
              </a:rPr>
              <a:t>mempunyai</a:t>
            </a:r>
            <a:r>
              <a:rPr lang="en-US" sz="1600" i="1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cs typeface="Calibri" panose="020F0502020204030204" pitchFamily="34" charset="0"/>
              </a:rPr>
              <a:t>daya</a:t>
            </a:r>
            <a:r>
              <a:rPr lang="en-US" sz="1600" i="1" dirty="0">
                <a:solidFill>
                  <a:schemeClr val="tx1"/>
                </a:solidFill>
                <a:cs typeface="Calibri" panose="020F0502020204030204" pitchFamily="34" charset="0"/>
              </a:rPr>
              <a:t> yang </a:t>
            </a:r>
            <a:r>
              <a:rPr lang="en-US" sz="1600" i="1" dirty="0" err="1">
                <a:solidFill>
                  <a:schemeClr val="tx1"/>
                </a:solidFill>
                <a:cs typeface="Calibri" panose="020F0502020204030204" pitchFamily="34" charset="0"/>
              </a:rPr>
              <a:t>lebih</a:t>
            </a:r>
            <a:r>
              <a:rPr lang="en-US" sz="1600" i="1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cs typeface="Calibri" panose="020F0502020204030204" pitchFamily="34" charset="0"/>
              </a:rPr>
              <a:t>besar</a:t>
            </a:r>
            <a:r>
              <a:rPr lang="en-US" sz="1600" dirty="0">
                <a:solidFill>
                  <a:schemeClr val="tx1"/>
                </a:solidFill>
                <a:cs typeface="Calibri" panose="020F0502020204030204" pitchFamily="34" charset="0"/>
              </a:rPr>
              <a:t>.</a:t>
            </a:r>
            <a:endParaRPr lang="id-ID" sz="1600" dirty="0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7468" y="3028950"/>
            <a:ext cx="510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Secara</a:t>
            </a:r>
            <a:r>
              <a:rPr lang="en-US" sz="1600" dirty="0"/>
              <a:t> </a:t>
            </a:r>
            <a:r>
              <a:rPr lang="en-US" sz="1600" dirty="0" err="1"/>
              <a:t>matematis</a:t>
            </a:r>
            <a:r>
              <a:rPr lang="en-US" sz="1600" dirty="0"/>
              <a:t>, </a:t>
            </a:r>
            <a:r>
              <a:rPr lang="en-US" sz="1600" dirty="0" err="1"/>
              <a:t>dapat</a:t>
            </a:r>
            <a:r>
              <a:rPr lang="en-US" sz="1600" dirty="0"/>
              <a:t> </a:t>
            </a:r>
            <a:r>
              <a:rPr lang="en-US" sz="1600" dirty="0" err="1"/>
              <a:t>ditulis</a:t>
            </a:r>
            <a:r>
              <a:rPr lang="en-US" sz="1600" dirty="0"/>
              <a:t> </a:t>
            </a:r>
            <a:r>
              <a:rPr lang="en-US" sz="1600" dirty="0" err="1"/>
              <a:t>sebagai</a:t>
            </a:r>
            <a:r>
              <a:rPr lang="en-US" sz="1600" dirty="0"/>
              <a:t> </a:t>
            </a:r>
            <a:r>
              <a:rPr lang="en-US" sz="1600" dirty="0" err="1"/>
              <a:t>berikut</a:t>
            </a:r>
            <a:r>
              <a:rPr lang="en-US" sz="1600" dirty="0"/>
              <a:t>:</a:t>
            </a:r>
            <a:endParaRPr lang="id-ID" sz="1600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457200" y="3567559"/>
                <a:ext cx="1981200" cy="756791"/>
              </a:xfrm>
              <a:prstGeom prst="rect">
                <a:avLst/>
              </a:prstGeom>
              <a:solidFill>
                <a:srgbClr val="D5FAC2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d-ID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𝑾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den>
                      </m:f>
                    </m:oMath>
                  </m:oMathPara>
                </a14:m>
                <a:endParaRPr lang="id-ID" sz="2400" b="1" i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567559"/>
                <a:ext cx="1981200" cy="75679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2590800" y="3409950"/>
            <a:ext cx="3276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Keteragan</a:t>
            </a:r>
            <a:r>
              <a:rPr lang="en-US" sz="1600" dirty="0"/>
              <a:t>:</a:t>
            </a:r>
          </a:p>
          <a:p>
            <a:r>
              <a:rPr lang="en-US" sz="1600" dirty="0"/>
              <a:t>P = </a:t>
            </a:r>
            <a:r>
              <a:rPr lang="en-US" sz="1600" dirty="0" err="1"/>
              <a:t>daya</a:t>
            </a:r>
            <a:r>
              <a:rPr lang="en-US" sz="1600" dirty="0"/>
              <a:t> (W)</a:t>
            </a:r>
          </a:p>
          <a:p>
            <a:r>
              <a:rPr lang="en-US" sz="1600" dirty="0"/>
              <a:t>W = </a:t>
            </a:r>
            <a:r>
              <a:rPr lang="en-US" sz="1600" dirty="0" err="1"/>
              <a:t>usaha</a:t>
            </a:r>
            <a:r>
              <a:rPr lang="en-US" sz="1600" dirty="0"/>
              <a:t> yang </a:t>
            </a:r>
            <a:r>
              <a:rPr lang="en-US" sz="1600" dirty="0" err="1"/>
              <a:t>dilakukan</a:t>
            </a:r>
            <a:r>
              <a:rPr lang="en-US" sz="1600" dirty="0"/>
              <a:t> (J)</a:t>
            </a:r>
          </a:p>
          <a:p>
            <a:r>
              <a:rPr lang="en-US" sz="1600" dirty="0"/>
              <a:t>T = </a:t>
            </a:r>
            <a:r>
              <a:rPr lang="en-US" sz="1600" dirty="0" err="1"/>
              <a:t>waktu</a:t>
            </a:r>
            <a:r>
              <a:rPr lang="en-US" sz="1600" dirty="0"/>
              <a:t> yang </a:t>
            </a:r>
            <a:r>
              <a:rPr lang="en-US" sz="1600" dirty="0" err="1"/>
              <a:t>diperlukan</a:t>
            </a:r>
            <a:r>
              <a:rPr lang="en-US" sz="1600" dirty="0"/>
              <a:t> (s)</a:t>
            </a:r>
          </a:p>
        </p:txBody>
      </p:sp>
      <p:sp>
        <p:nvSpPr>
          <p:cNvPr id="10" name="Parallelogram 9"/>
          <p:cNvSpPr/>
          <p:nvPr/>
        </p:nvSpPr>
        <p:spPr>
          <a:xfrm>
            <a:off x="-228600" y="253648"/>
            <a:ext cx="6400800" cy="517902"/>
          </a:xfrm>
          <a:prstGeom prst="parallelogram">
            <a:avLst/>
          </a:prstGeom>
          <a:solidFill>
            <a:srgbClr val="99378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019" tIns="19509" rIns="39019" bIns="19509" rtlCol="0" anchor="ctr"/>
          <a:lstStyle/>
          <a:p>
            <a:pPr algn="ctr"/>
            <a:endParaRPr lang="en-US" sz="2400">
              <a:solidFill>
                <a:srgbClr val="F0287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7468" y="312099"/>
            <a:ext cx="8547932" cy="430851"/>
          </a:xfrm>
          <a:prstGeom prst="rect">
            <a:avLst/>
          </a:prstGeom>
          <a:noFill/>
        </p:spPr>
        <p:txBody>
          <a:bodyPr wrap="square" lIns="91401" tIns="45702" rIns="91401" bIns="45702" rtlCol="0">
            <a:spAutoFit/>
          </a:bodyPr>
          <a:lstStyle/>
          <a:p>
            <a:pPr marL="0" lvl="1">
              <a:tabLst>
                <a:tab pos="679353" algn="l"/>
              </a:tabLst>
            </a:pPr>
            <a:r>
              <a:rPr lang="es-ES" sz="2200" b="1" dirty="0">
                <a:solidFill>
                  <a:schemeClr val="bg1"/>
                </a:solidFill>
              </a:rPr>
              <a:t>HUBUNGAN ANTARA DAYA DAN USAHA</a:t>
            </a:r>
          </a:p>
        </p:txBody>
      </p:sp>
    </p:spTree>
    <p:extLst>
      <p:ext uri="{BB962C8B-B14F-4D97-AF65-F5344CB8AC3E}">
        <p14:creationId xmlns="" xmlns:p14="http://schemas.microsoft.com/office/powerpoint/2010/main" val="840757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2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75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  <p:bldP spid="8" grpId="0" animBg="1"/>
      <p:bldP spid="9" grpId="0"/>
      <p:bldP spid="10" grpId="0" animBg="1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819150"/>
            <a:ext cx="7772400" cy="742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i="1" dirty="0" err="1">
                <a:solidFill>
                  <a:schemeClr val="tx1"/>
                </a:solidFill>
              </a:rPr>
              <a:t>Pesawat</a:t>
            </a:r>
            <a:r>
              <a:rPr lang="en-US" b="1" i="1" dirty="0">
                <a:solidFill>
                  <a:schemeClr val="tx1"/>
                </a:solidFill>
              </a:rPr>
              <a:t> </a:t>
            </a:r>
            <a:r>
              <a:rPr lang="en-US" b="1" i="1" dirty="0" err="1">
                <a:solidFill>
                  <a:schemeClr val="tx1"/>
                </a:solidFill>
              </a:rPr>
              <a:t>sederhana</a:t>
            </a:r>
            <a:r>
              <a:rPr lang="en-US" b="1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adalah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segala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jenis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perangkat</a:t>
            </a:r>
            <a:r>
              <a:rPr lang="en-US" i="1" dirty="0">
                <a:solidFill>
                  <a:schemeClr val="tx1"/>
                </a:solidFill>
              </a:rPr>
              <a:t> yang </a:t>
            </a:r>
            <a:r>
              <a:rPr lang="en-US" i="1" dirty="0" err="1">
                <a:solidFill>
                  <a:schemeClr val="tx1"/>
                </a:solidFill>
              </a:rPr>
              <a:t>hanya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membutuhkan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satu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gaya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untuk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 smtClean="0">
                <a:solidFill>
                  <a:schemeClr val="tx1"/>
                </a:solidFill>
              </a:rPr>
              <a:t>bekerja</a:t>
            </a:r>
            <a:r>
              <a:rPr lang="en-US" i="1" dirty="0" smtClean="0">
                <a:solidFill>
                  <a:schemeClr val="tx1"/>
                </a:solidFill>
              </a:rPr>
              <a:t>.</a:t>
            </a:r>
            <a:endParaRPr lang="id-ID" b="1" i="1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2876550"/>
            <a:ext cx="4343400" cy="1085850"/>
          </a:xfrm>
          <a:prstGeom prst="rect">
            <a:avLst/>
          </a:prstGeom>
          <a:solidFill>
            <a:srgbClr val="E5F4D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chemeClr val="tx1"/>
                </a:solidFill>
                <a:cs typeface="Calibri" panose="020F0502020204030204" pitchFamily="34" charset="0"/>
              </a:rPr>
              <a:t>Pada</a:t>
            </a:r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cs typeface="Calibri" panose="020F0502020204030204" pitchFamily="34" charset="0"/>
              </a:rPr>
              <a:t>prinsipnya</a:t>
            </a:r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cs typeface="Calibri" panose="020F0502020204030204" pitchFamily="34" charset="0"/>
              </a:rPr>
              <a:t>pesawat</a:t>
            </a:r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cs typeface="Calibri" panose="020F0502020204030204" pitchFamily="34" charset="0"/>
              </a:rPr>
              <a:t>adalah</a:t>
            </a:r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cs typeface="Calibri" panose="020F0502020204030204" pitchFamily="34" charset="0"/>
              </a:rPr>
              <a:t>alat</a:t>
            </a:r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cs typeface="Calibri" panose="020F0502020204030204" pitchFamily="34" charset="0"/>
              </a:rPr>
              <a:t>untuk</a:t>
            </a:r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cs typeface="Calibri" panose="020F0502020204030204" pitchFamily="34" charset="0"/>
              </a:rPr>
              <a:t>memudahkan</a:t>
            </a:r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cs typeface="Calibri" panose="020F0502020204030204" pitchFamily="34" charset="0"/>
              </a:rPr>
              <a:t>melakukan</a:t>
            </a:r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cs typeface="Calibri" panose="020F0502020204030204" pitchFamily="34" charset="0"/>
              </a:rPr>
              <a:t>usaha</a:t>
            </a:r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cs typeface="Calibri" panose="020F0502020204030204" pitchFamily="34" charset="0"/>
              </a:rPr>
              <a:t>dengan</a:t>
            </a:r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cs typeface="Calibri" panose="020F0502020204030204" pitchFamily="34" charset="0"/>
              </a:rPr>
              <a:t>besar</a:t>
            </a:r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cs typeface="Calibri" panose="020F0502020204030204" pitchFamily="34" charset="0"/>
              </a:rPr>
              <a:t>usaha</a:t>
            </a:r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cs typeface="Calibri" panose="020F0502020204030204" pitchFamily="34" charset="0"/>
              </a:rPr>
              <a:t>yag</a:t>
            </a:r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cs typeface="Calibri" panose="020F0502020204030204" pitchFamily="34" charset="0"/>
              </a:rPr>
              <a:t>diakukan</a:t>
            </a:r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cs typeface="Calibri" panose="020F0502020204030204" pitchFamily="34" charset="0"/>
              </a:rPr>
              <a:t>tetap</a:t>
            </a:r>
            <a:r>
              <a:rPr lang="en-US" dirty="0" smtClean="0">
                <a:solidFill>
                  <a:schemeClr val="tx1"/>
                </a:solidFill>
                <a:cs typeface="Calibri" panose="020F0502020204030204" pitchFamily="34" charset="0"/>
              </a:rPr>
              <a:t>.</a:t>
            </a:r>
            <a:endParaRPr lang="id-ID" dirty="0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1581150"/>
            <a:ext cx="464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cs typeface="Calibri" panose="020F0502020204030204" pitchFamily="34" charset="0"/>
              </a:rPr>
              <a:t>Contohnya</a:t>
            </a:r>
            <a:r>
              <a:rPr lang="en-US" dirty="0">
                <a:cs typeface="Calibri" panose="020F0502020204030204" pitchFamily="34" charset="0"/>
              </a:rPr>
              <a:t> </a:t>
            </a:r>
            <a:r>
              <a:rPr lang="en-US" dirty="0" err="1">
                <a:cs typeface="Calibri" panose="020F0502020204030204" pitchFamily="34" charset="0"/>
              </a:rPr>
              <a:t>untuk</a:t>
            </a:r>
            <a:r>
              <a:rPr lang="en-US" dirty="0">
                <a:cs typeface="Calibri" panose="020F0502020204030204" pitchFamily="34" charset="0"/>
              </a:rPr>
              <a:t> </a:t>
            </a:r>
            <a:r>
              <a:rPr lang="en-US" dirty="0" err="1">
                <a:cs typeface="Calibri" panose="020F0502020204030204" pitchFamily="34" charset="0"/>
              </a:rPr>
              <a:t>memindahkan</a:t>
            </a:r>
            <a:r>
              <a:rPr lang="en-US" dirty="0">
                <a:cs typeface="Calibri" panose="020F0502020204030204" pitchFamily="34" charset="0"/>
              </a:rPr>
              <a:t> </a:t>
            </a:r>
            <a:r>
              <a:rPr lang="en-US" dirty="0" err="1">
                <a:cs typeface="Calibri" panose="020F0502020204030204" pitchFamily="34" charset="0"/>
              </a:rPr>
              <a:t>beban</a:t>
            </a:r>
            <a:r>
              <a:rPr lang="en-US" dirty="0">
                <a:cs typeface="Calibri" panose="020F0502020204030204" pitchFamily="34" charset="0"/>
              </a:rPr>
              <a:t> </a:t>
            </a:r>
            <a:r>
              <a:rPr lang="en-US" dirty="0" err="1">
                <a:cs typeface="Calibri" panose="020F0502020204030204" pitchFamily="34" charset="0"/>
              </a:rPr>
              <a:t>berat</a:t>
            </a:r>
            <a:r>
              <a:rPr lang="en-US" dirty="0">
                <a:cs typeface="Calibri" panose="020F0502020204030204" pitchFamily="34" charset="0"/>
              </a:rPr>
              <a:t> </a:t>
            </a:r>
            <a:r>
              <a:rPr lang="en-US" dirty="0" err="1">
                <a:cs typeface="Calibri" panose="020F0502020204030204" pitchFamily="34" charset="0"/>
              </a:rPr>
              <a:t>ketempat</a:t>
            </a:r>
            <a:r>
              <a:rPr lang="en-US" dirty="0">
                <a:cs typeface="Calibri" panose="020F0502020204030204" pitchFamily="34" charset="0"/>
              </a:rPr>
              <a:t> yang </a:t>
            </a:r>
            <a:r>
              <a:rPr lang="en-US" dirty="0" err="1">
                <a:cs typeface="Calibri" panose="020F0502020204030204" pitchFamily="34" charset="0"/>
              </a:rPr>
              <a:t>lebih</a:t>
            </a:r>
            <a:r>
              <a:rPr lang="en-US" dirty="0">
                <a:cs typeface="Calibri" panose="020F0502020204030204" pitchFamily="34" charset="0"/>
              </a:rPr>
              <a:t> </a:t>
            </a:r>
            <a:r>
              <a:rPr lang="en-US" dirty="0" err="1">
                <a:cs typeface="Calibri" panose="020F0502020204030204" pitchFamily="34" charset="0"/>
              </a:rPr>
              <a:t>tinggi</a:t>
            </a:r>
            <a:r>
              <a:rPr lang="en-US" dirty="0">
                <a:cs typeface="Calibri" panose="020F0502020204030204" pitchFamily="34" charset="0"/>
              </a:rPr>
              <a:t> </a:t>
            </a:r>
            <a:r>
              <a:rPr lang="en-US" dirty="0" err="1">
                <a:cs typeface="Calibri" panose="020F0502020204030204" pitchFamily="34" charset="0"/>
              </a:rPr>
              <a:t>digunakan</a:t>
            </a:r>
            <a:r>
              <a:rPr lang="en-US" dirty="0">
                <a:cs typeface="Calibri" panose="020F0502020204030204" pitchFamily="34" charset="0"/>
              </a:rPr>
              <a:t> </a:t>
            </a:r>
            <a:r>
              <a:rPr lang="en-US" dirty="0" err="1">
                <a:cs typeface="Calibri" panose="020F0502020204030204" pitchFamily="34" charset="0"/>
              </a:rPr>
              <a:t>pesawat</a:t>
            </a:r>
            <a:r>
              <a:rPr lang="en-US" dirty="0">
                <a:cs typeface="Calibri" panose="020F0502020204030204" pitchFamily="34" charset="0"/>
              </a:rPr>
              <a:t> </a:t>
            </a:r>
            <a:r>
              <a:rPr lang="en-US" dirty="0" err="1">
                <a:cs typeface="Calibri" panose="020F0502020204030204" pitchFamily="34" charset="0"/>
              </a:rPr>
              <a:t>sederhana</a:t>
            </a:r>
            <a:r>
              <a:rPr lang="en-US" dirty="0">
                <a:cs typeface="Calibri" panose="020F0502020204030204" pitchFamily="34" charset="0"/>
              </a:rPr>
              <a:t> </a:t>
            </a:r>
            <a:r>
              <a:rPr lang="en-US" dirty="0" err="1">
                <a:cs typeface="Calibri" panose="020F0502020204030204" pitchFamily="34" charset="0"/>
              </a:rPr>
              <a:t>yaitu</a:t>
            </a:r>
            <a:r>
              <a:rPr lang="en-US" dirty="0">
                <a:cs typeface="Calibri" panose="020F0502020204030204" pitchFamily="34" charset="0"/>
              </a:rPr>
              <a:t> </a:t>
            </a:r>
            <a:r>
              <a:rPr lang="en-US" dirty="0" err="1">
                <a:cs typeface="Calibri" panose="020F0502020204030204" pitchFamily="34" charset="0"/>
              </a:rPr>
              <a:t>katrol</a:t>
            </a:r>
            <a:r>
              <a:rPr lang="en-US" dirty="0">
                <a:cs typeface="Calibri" panose="020F0502020204030204" pitchFamily="34" charset="0"/>
              </a:rPr>
              <a:t> </a:t>
            </a:r>
            <a:r>
              <a:rPr lang="en-US" dirty="0" err="1">
                <a:cs typeface="Calibri" panose="020F0502020204030204" pitchFamily="34" charset="0"/>
              </a:rPr>
              <a:t>dan</a:t>
            </a:r>
            <a:r>
              <a:rPr lang="en-US" dirty="0">
                <a:cs typeface="Calibri" panose="020F0502020204030204" pitchFamily="34" charset="0"/>
              </a:rPr>
              <a:t> </a:t>
            </a:r>
            <a:r>
              <a:rPr lang="en-US" dirty="0" err="1">
                <a:cs typeface="Calibri" panose="020F0502020204030204" pitchFamily="34" charset="0"/>
              </a:rPr>
              <a:t>bidang</a:t>
            </a:r>
            <a:r>
              <a:rPr lang="en-US" dirty="0">
                <a:cs typeface="Calibri" panose="020F0502020204030204" pitchFamily="34" charset="0"/>
              </a:rPr>
              <a:t> </a:t>
            </a:r>
            <a:r>
              <a:rPr lang="en-US" dirty="0" smtClean="0">
                <a:cs typeface="Calibri" panose="020F0502020204030204" pitchFamily="34" charset="0"/>
              </a:rPr>
              <a:t>miring.</a:t>
            </a:r>
            <a:endParaRPr lang="id-ID" dirty="0">
              <a:cs typeface="Calibri" panose="020F050202020403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077177" y="1581150"/>
            <a:ext cx="3914423" cy="2495550"/>
            <a:chOff x="5077177" y="1733550"/>
            <a:chExt cx="3914423" cy="2495550"/>
          </a:xfrm>
        </p:grpSpPr>
        <p:pic>
          <p:nvPicPr>
            <p:cNvPr id="1026" name="Picture 2" descr="D:\Projek\IPA Terpadu Jilid 2 K13N\160065 IPA TERPADU KELAS VIII\FILE\SET III\bab 3 IPA Terpadu 2016 Folder\Links\Cover 3.tif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3006" t="39584" r="2227"/>
            <a:stretch/>
          </p:blipFill>
          <p:spPr bwMode="auto">
            <a:xfrm>
              <a:off x="5077177" y="1733550"/>
              <a:ext cx="3914423" cy="249555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5105400" y="3971151"/>
              <a:ext cx="3839630" cy="215444"/>
            </a:xfrm>
            <a:prstGeom prst="rect">
              <a:avLst/>
            </a:prstGeom>
            <a:solidFill>
              <a:schemeClr val="bg1">
                <a:alpha val="74000"/>
              </a:schemeClr>
            </a:solidFill>
          </p:spPr>
          <p:txBody>
            <a:bodyPr wrap="square">
              <a:spAutoFit/>
            </a:bodyPr>
            <a:lstStyle/>
            <a:p>
              <a:pPr algn="r"/>
              <a:r>
                <a:rPr lang="en-US" sz="800" dirty="0" err="1"/>
                <a:t>Sumber</a:t>
              </a:r>
              <a:r>
                <a:rPr lang="en-US" sz="800" dirty="0"/>
                <a:t> : </a:t>
              </a:r>
              <a:r>
                <a:rPr lang="en-US" sz="800" i="1" u="sng" dirty="0" smtClean="0"/>
                <a:t>Johanna84</a:t>
              </a:r>
              <a:endParaRPr lang="id-ID" sz="800" i="1" u="sng" dirty="0"/>
            </a:p>
          </p:txBody>
        </p:sp>
      </p:grpSp>
      <p:sp>
        <p:nvSpPr>
          <p:cNvPr id="8" name="Parallelogram 7"/>
          <p:cNvSpPr/>
          <p:nvPr/>
        </p:nvSpPr>
        <p:spPr>
          <a:xfrm>
            <a:off x="-228600" y="253648"/>
            <a:ext cx="4191000" cy="517902"/>
          </a:xfrm>
          <a:prstGeom prst="parallelogram">
            <a:avLst/>
          </a:prstGeom>
          <a:solidFill>
            <a:srgbClr val="99378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019" tIns="19509" rIns="39019" bIns="19509" rtlCol="0" anchor="ctr"/>
          <a:lstStyle/>
          <a:p>
            <a:pPr algn="ctr"/>
            <a:endParaRPr lang="en-US" sz="2400">
              <a:solidFill>
                <a:srgbClr val="F0287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7468" y="312099"/>
            <a:ext cx="3594932" cy="430851"/>
          </a:xfrm>
          <a:prstGeom prst="rect">
            <a:avLst/>
          </a:prstGeom>
          <a:noFill/>
        </p:spPr>
        <p:txBody>
          <a:bodyPr wrap="square" lIns="91401" tIns="45702" rIns="91401" bIns="45702" rtlCol="0">
            <a:spAutoFit/>
          </a:bodyPr>
          <a:lstStyle/>
          <a:p>
            <a:pPr marL="0" lvl="1">
              <a:tabLst>
                <a:tab pos="679353" algn="l"/>
              </a:tabLst>
            </a:pPr>
            <a:r>
              <a:rPr lang="es-ES" sz="2200" b="1" dirty="0">
                <a:solidFill>
                  <a:schemeClr val="bg1"/>
                </a:solidFill>
              </a:rPr>
              <a:t>PESAWAT SEDERHANA</a:t>
            </a:r>
          </a:p>
        </p:txBody>
      </p:sp>
    </p:spTree>
    <p:extLst>
      <p:ext uri="{BB962C8B-B14F-4D97-AF65-F5344CB8AC3E}">
        <p14:creationId xmlns="" xmlns:p14="http://schemas.microsoft.com/office/powerpoint/2010/main" val="3282612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25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9" grpId="0"/>
      <p:bldP spid="8" grpId="0" animBg="1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1657350"/>
            <a:ext cx="35814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 err="1" smtClean="0">
                <a:cs typeface="Calibri" panose="020F0502020204030204" pitchFamily="34" charset="0"/>
              </a:rPr>
              <a:t>Semakin</a:t>
            </a:r>
            <a:r>
              <a:rPr lang="en-US" dirty="0" smtClean="0">
                <a:cs typeface="Calibri" panose="020F0502020204030204" pitchFamily="34" charset="0"/>
              </a:rPr>
              <a:t> </a:t>
            </a:r>
            <a:r>
              <a:rPr lang="en-US" dirty="0" err="1">
                <a:cs typeface="Calibri" panose="020F0502020204030204" pitchFamily="34" charset="0"/>
              </a:rPr>
              <a:t>panjang</a:t>
            </a:r>
            <a:r>
              <a:rPr lang="en-US" dirty="0">
                <a:cs typeface="Calibri" panose="020F0502020204030204" pitchFamily="34" charset="0"/>
              </a:rPr>
              <a:t> </a:t>
            </a:r>
            <a:r>
              <a:rPr lang="en-US" dirty="0" err="1">
                <a:cs typeface="Calibri" panose="020F0502020204030204" pitchFamily="34" charset="0"/>
              </a:rPr>
              <a:t>lengan</a:t>
            </a:r>
            <a:r>
              <a:rPr lang="en-US" dirty="0">
                <a:cs typeface="Calibri" panose="020F0502020204030204" pitchFamily="34" charset="0"/>
              </a:rPr>
              <a:t> </a:t>
            </a:r>
            <a:r>
              <a:rPr lang="en-US" dirty="0" err="1">
                <a:cs typeface="Calibri" panose="020F0502020204030204" pitchFamily="34" charset="0"/>
              </a:rPr>
              <a:t>kuasa</a:t>
            </a:r>
            <a:r>
              <a:rPr lang="en-US" dirty="0">
                <a:cs typeface="Calibri" panose="020F0502020204030204" pitchFamily="34" charset="0"/>
              </a:rPr>
              <a:t>, </a:t>
            </a:r>
            <a:r>
              <a:rPr lang="en-US" dirty="0" err="1">
                <a:cs typeface="Calibri" panose="020F0502020204030204" pitchFamily="34" charset="0"/>
              </a:rPr>
              <a:t>semakin</a:t>
            </a:r>
            <a:r>
              <a:rPr lang="en-US" dirty="0">
                <a:cs typeface="Calibri" panose="020F0502020204030204" pitchFamily="34" charset="0"/>
              </a:rPr>
              <a:t> </a:t>
            </a:r>
            <a:r>
              <a:rPr lang="en-US" dirty="0" err="1">
                <a:cs typeface="Calibri" panose="020F0502020204030204" pitchFamily="34" charset="0"/>
              </a:rPr>
              <a:t>kecil</a:t>
            </a:r>
            <a:r>
              <a:rPr lang="en-US" dirty="0">
                <a:cs typeface="Calibri" panose="020F0502020204030204" pitchFamily="34" charset="0"/>
              </a:rPr>
              <a:t> </a:t>
            </a:r>
            <a:r>
              <a:rPr lang="en-US" dirty="0" err="1">
                <a:cs typeface="Calibri" panose="020F0502020204030204" pitchFamily="34" charset="0"/>
              </a:rPr>
              <a:t>gaya</a:t>
            </a:r>
            <a:r>
              <a:rPr lang="en-US" dirty="0">
                <a:cs typeface="Calibri" panose="020F0502020204030204" pitchFamily="34" charset="0"/>
              </a:rPr>
              <a:t> </a:t>
            </a:r>
            <a:r>
              <a:rPr lang="en-US" dirty="0" err="1">
                <a:cs typeface="Calibri" panose="020F0502020204030204" pitchFamily="34" charset="0"/>
              </a:rPr>
              <a:t>kuasa</a:t>
            </a:r>
            <a:endParaRPr lang="en-US" dirty="0"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dirty="0" err="1">
                <a:cs typeface="Calibri" panose="020F0502020204030204" pitchFamily="34" charset="0"/>
              </a:rPr>
              <a:t>Keuntungan</a:t>
            </a:r>
            <a:r>
              <a:rPr lang="en-US" dirty="0">
                <a:cs typeface="Calibri" panose="020F0502020204030204" pitchFamily="34" charset="0"/>
              </a:rPr>
              <a:t> </a:t>
            </a:r>
            <a:r>
              <a:rPr lang="en-US" dirty="0" err="1">
                <a:cs typeface="Calibri" panose="020F0502020204030204" pitchFamily="34" charset="0"/>
              </a:rPr>
              <a:t>mekanis</a:t>
            </a:r>
            <a:r>
              <a:rPr lang="en-US" dirty="0" smtClean="0">
                <a:cs typeface="Calibri" panose="020F0502020204030204" pitchFamily="34" charset="0"/>
              </a:rPr>
              <a:t>:</a:t>
            </a:r>
            <a:endParaRPr lang="en-US" dirty="0"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533400" y="1047750"/>
                <a:ext cx="2582333" cy="48006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𝐰</m:t>
                      </m:r>
                      <m:r>
                        <a:rPr lang="en-US" sz="2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𝐥</m:t>
                          </m:r>
                        </m:e>
                        <m:sub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𝐁</m:t>
                          </m:r>
                        </m:sub>
                      </m:sSub>
                      <m:r>
                        <a:rPr lang="en-US" sz="2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𝐅</m:t>
                      </m:r>
                      <m:r>
                        <a:rPr lang="en-US" sz="2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𝐥</m:t>
                          </m:r>
                        </m:e>
                        <m:sub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𝐊</m:t>
                          </m:r>
                        </m:sub>
                      </m:sSub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047750"/>
                <a:ext cx="2582333" cy="48006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533400" y="2707921"/>
                <a:ext cx="2590800" cy="718843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𝐰</m:t>
                          </m:r>
                        </m:num>
                        <m:den>
                          <m:r>
                            <a:rPr lang="en-US" sz="20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𝐅</m:t>
                          </m:r>
                        </m:den>
                      </m:f>
                      <m:r>
                        <a:rPr lang="en-US" sz="20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𝐥</m:t>
                              </m:r>
                            </m:e>
                            <m:sub>
                              <m:r>
                                <a:rPr lang="en-US" sz="20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𝐊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𝐥</m:t>
                              </m:r>
                            </m:e>
                            <m:sub>
                              <m:r>
                                <a:rPr lang="en-US" sz="20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𝐁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707921"/>
                <a:ext cx="2590800" cy="71884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802336"/>
            <a:ext cx="4572000" cy="2748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Parallelogram 7"/>
          <p:cNvSpPr/>
          <p:nvPr/>
        </p:nvSpPr>
        <p:spPr>
          <a:xfrm>
            <a:off x="-228600" y="253648"/>
            <a:ext cx="4495800" cy="517902"/>
          </a:xfrm>
          <a:prstGeom prst="parallelogram">
            <a:avLst/>
          </a:prstGeom>
          <a:solidFill>
            <a:srgbClr val="99378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019" tIns="19509" rIns="39019" bIns="19509" rtlCol="0" anchor="ctr"/>
          <a:lstStyle/>
          <a:p>
            <a:pPr algn="ctr"/>
            <a:endParaRPr lang="en-US" sz="2400">
              <a:solidFill>
                <a:srgbClr val="F0287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7468" y="312099"/>
            <a:ext cx="4128332" cy="430851"/>
          </a:xfrm>
          <a:prstGeom prst="rect">
            <a:avLst/>
          </a:prstGeom>
          <a:noFill/>
        </p:spPr>
        <p:txBody>
          <a:bodyPr wrap="square" lIns="91401" tIns="45702" rIns="91401" bIns="45702" rtlCol="0">
            <a:spAutoFit/>
          </a:bodyPr>
          <a:lstStyle/>
          <a:p>
            <a:pPr marL="0" lvl="1">
              <a:tabLst>
                <a:tab pos="679353" algn="l"/>
              </a:tabLst>
            </a:pPr>
            <a:r>
              <a:rPr lang="es-ES" sz="2200" b="1" dirty="0">
                <a:solidFill>
                  <a:schemeClr val="bg1"/>
                </a:solidFill>
              </a:rPr>
              <a:t>TUAS ATAU PENGUNGKIT</a:t>
            </a:r>
          </a:p>
        </p:txBody>
      </p:sp>
      <p:sp>
        <p:nvSpPr>
          <p:cNvPr id="3" name="Rectangle 2"/>
          <p:cNvSpPr/>
          <p:nvPr/>
        </p:nvSpPr>
        <p:spPr>
          <a:xfrm>
            <a:off x="443089" y="355084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/>
              <a:t>Semakin</a:t>
            </a:r>
            <a:r>
              <a:rPr lang="en-US" dirty="0"/>
              <a:t> </a:t>
            </a:r>
            <a:r>
              <a:rPr lang="en-US" dirty="0" err="1"/>
              <a:t>panjang</a:t>
            </a:r>
            <a:r>
              <a:rPr lang="en-US" dirty="0"/>
              <a:t> </a:t>
            </a:r>
            <a:r>
              <a:rPr lang="en-US" dirty="0" err="1"/>
              <a:t>lengan</a:t>
            </a:r>
            <a:r>
              <a:rPr lang="en-US" dirty="0"/>
              <a:t> </a:t>
            </a:r>
            <a:r>
              <a:rPr lang="en-US" dirty="0" err="1"/>
              <a:t>kuasa</a:t>
            </a:r>
            <a:r>
              <a:rPr lang="en-US" dirty="0"/>
              <a:t>, </a:t>
            </a:r>
            <a:r>
              <a:rPr lang="en-US" dirty="0" err="1"/>
              <a:t>semakin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keuntungan</a:t>
            </a:r>
            <a:r>
              <a:rPr lang="en-US" dirty="0"/>
              <a:t> </a:t>
            </a:r>
            <a:r>
              <a:rPr lang="en-US" dirty="0" err="1"/>
              <a:t>mekanis</a:t>
            </a:r>
            <a:r>
              <a:rPr lang="en-US" dirty="0"/>
              <a:t>, </a:t>
            </a:r>
            <a:r>
              <a:rPr lang="en-US" dirty="0" err="1"/>
              <a:t>semakin</a:t>
            </a:r>
            <a:r>
              <a:rPr lang="en-US" dirty="0"/>
              <a:t> </a:t>
            </a:r>
            <a:r>
              <a:rPr lang="en-US" dirty="0" err="1"/>
              <a:t>mudah</a:t>
            </a:r>
            <a:r>
              <a:rPr lang="en-US" dirty="0"/>
              <a:t> </a:t>
            </a:r>
            <a:r>
              <a:rPr lang="en-US" dirty="0" err="1"/>
              <a:t>pekerjaan</a:t>
            </a:r>
            <a:r>
              <a:rPr lang="en-US" dirty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17542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6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75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2844" y="785800"/>
            <a:ext cx="85725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00000"/>
              </a:lnSpc>
              <a:buAutoNum type="arabicPeriod"/>
            </a:pPr>
            <a:r>
              <a:rPr lang="id-ID" sz="2000" dirty="0" smtClean="0">
                <a:cs typeface="Calibri" panose="020F0502020204030204" pitchFamily="34" charset="0"/>
              </a:rPr>
              <a:t>Sebuah batu besar dengan berat  600 N dapat digeser dengan bantuan bambu sepanjang  4 meter , bila jarak titik beban dengan penumpu  1 meter tentukan : gaya kuasa dan keuntungan mekaniknya</a:t>
            </a:r>
          </a:p>
          <a:p>
            <a:pPr marL="457200" indent="-457200">
              <a:lnSpc>
                <a:spcPct val="100000"/>
              </a:lnSpc>
            </a:pPr>
            <a:endParaRPr lang="id-ID" sz="2000" dirty="0" smtClean="0"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id-ID" sz="2000" dirty="0" smtClean="0">
                <a:cs typeface="Calibri" panose="020F0502020204030204" pitchFamily="34" charset="0"/>
              </a:rPr>
              <a:t>2. Seorang Ibu beratnya 400 N bermain-main jungkat jungkit dengan anaknya yang beratnya 200 N, anak tersebut duduk 4 meter dari penumpu, agar jungkat-jungkit seimbang dengan jarak berapa meter ibu duduk dari penumpu agar seimbang</a:t>
            </a:r>
          </a:p>
          <a:p>
            <a:pPr>
              <a:lnSpc>
                <a:spcPct val="100000"/>
              </a:lnSpc>
            </a:pPr>
            <a:endParaRPr lang="id-ID" sz="2000" dirty="0" smtClean="0"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id-ID" sz="2000" dirty="0" smtClean="0">
                <a:cs typeface="Calibri" panose="020F0502020204030204" pitchFamily="34" charset="0"/>
              </a:rPr>
              <a:t>3. Bila titik beban dengan titik tumpu 2 meter dan panjang pengungkit 5 meter, dengan gaya 200 N tentukan </a:t>
            </a:r>
            <a:r>
              <a:rPr lang="id-ID" sz="2000" dirty="0" smtClean="0">
                <a:solidFill>
                  <a:srgbClr val="FF0000"/>
                </a:solidFill>
                <a:cs typeface="Calibri" panose="020F0502020204030204" pitchFamily="34" charset="0"/>
              </a:rPr>
              <a:t>berat benda  </a:t>
            </a:r>
            <a:r>
              <a:rPr lang="id-ID" sz="2000" dirty="0" smtClean="0">
                <a:cs typeface="Calibri" panose="020F0502020204030204" pitchFamily="34" charset="0"/>
              </a:rPr>
              <a:t>dan keuntungan mekaniknya. </a:t>
            </a:r>
            <a:endParaRPr lang="en-US" sz="2000" dirty="0">
              <a:cs typeface="Calibri" panose="020F0502020204030204" pitchFamily="34" charset="0"/>
            </a:endParaRPr>
          </a:p>
        </p:txBody>
      </p:sp>
      <p:sp>
        <p:nvSpPr>
          <p:cNvPr id="8" name="Parallelogram 7"/>
          <p:cNvSpPr/>
          <p:nvPr/>
        </p:nvSpPr>
        <p:spPr>
          <a:xfrm>
            <a:off x="-228600" y="253648"/>
            <a:ext cx="4495800" cy="517902"/>
          </a:xfrm>
          <a:prstGeom prst="parallelogram">
            <a:avLst/>
          </a:prstGeom>
          <a:solidFill>
            <a:srgbClr val="99378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019" tIns="19509" rIns="39019" bIns="19509" rtlCol="0" anchor="ctr"/>
          <a:lstStyle/>
          <a:p>
            <a:pPr algn="ctr"/>
            <a:endParaRPr lang="en-US" sz="2400">
              <a:solidFill>
                <a:srgbClr val="F0287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7468" y="312099"/>
            <a:ext cx="4128332" cy="430851"/>
          </a:xfrm>
          <a:prstGeom prst="rect">
            <a:avLst/>
          </a:prstGeom>
          <a:noFill/>
        </p:spPr>
        <p:txBody>
          <a:bodyPr wrap="square" lIns="91401" tIns="45702" rIns="91401" bIns="45702" rtlCol="0">
            <a:spAutoFit/>
          </a:bodyPr>
          <a:lstStyle/>
          <a:p>
            <a:pPr marL="0" lvl="1">
              <a:tabLst>
                <a:tab pos="679353" algn="l"/>
              </a:tabLst>
            </a:pPr>
            <a:r>
              <a:rPr lang="id-ID" sz="2200" b="1" dirty="0" smtClean="0">
                <a:solidFill>
                  <a:schemeClr val="bg1"/>
                </a:solidFill>
              </a:rPr>
              <a:t>Contoh soal</a:t>
            </a:r>
            <a:endParaRPr lang="es-ES" sz="2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17542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2844" y="785800"/>
            <a:ext cx="85725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00000"/>
              </a:lnSpc>
              <a:buAutoNum type="arabicPeriod"/>
            </a:pPr>
            <a:r>
              <a:rPr lang="id-ID" dirty="0" smtClean="0">
                <a:cs typeface="Calibri" panose="020F0502020204030204" pitchFamily="34" charset="0"/>
              </a:rPr>
              <a:t>Diket :  W= 600 N</a:t>
            </a:r>
          </a:p>
          <a:p>
            <a:pPr marL="457200" indent="-457200">
              <a:lnSpc>
                <a:spcPct val="100000"/>
              </a:lnSpc>
            </a:pPr>
            <a:r>
              <a:rPr lang="id-ID" dirty="0" smtClean="0">
                <a:cs typeface="Calibri" panose="020F0502020204030204" pitchFamily="34" charset="0"/>
              </a:rPr>
              <a:t>		      lb = 1 meter  (Panjang pengungkit 4 meter</a:t>
            </a:r>
          </a:p>
          <a:p>
            <a:pPr marL="457200" indent="-457200">
              <a:lnSpc>
                <a:spcPct val="100000"/>
              </a:lnSpc>
            </a:pPr>
            <a:r>
              <a:rPr lang="id-ID" dirty="0" smtClean="0">
                <a:cs typeface="Calibri" panose="020F0502020204030204" pitchFamily="34" charset="0"/>
              </a:rPr>
              <a:t>		      lk = 4m – 1m = 3 m</a:t>
            </a:r>
          </a:p>
          <a:p>
            <a:pPr marL="457200" indent="-457200">
              <a:lnSpc>
                <a:spcPct val="100000"/>
              </a:lnSpc>
            </a:pPr>
            <a:r>
              <a:rPr lang="id-ID" dirty="0" smtClean="0">
                <a:cs typeface="Calibri" panose="020F0502020204030204" pitchFamily="34" charset="0"/>
              </a:rPr>
              <a:t>	Dit	: F = ...?</a:t>
            </a:r>
          </a:p>
          <a:p>
            <a:pPr marL="457200" indent="-457200">
              <a:lnSpc>
                <a:spcPct val="100000"/>
              </a:lnSpc>
            </a:pPr>
            <a:r>
              <a:rPr lang="id-ID" dirty="0" smtClean="0">
                <a:cs typeface="Calibri" panose="020F0502020204030204" pitchFamily="34" charset="0"/>
              </a:rPr>
              <a:t>	jawab :</a:t>
            </a:r>
          </a:p>
          <a:p>
            <a:pPr marL="457200" indent="-457200">
              <a:lnSpc>
                <a:spcPct val="100000"/>
              </a:lnSpc>
            </a:pPr>
            <a:r>
              <a:rPr lang="id-ID" dirty="0" smtClean="0">
                <a:cs typeface="Calibri" panose="020F0502020204030204" pitchFamily="34" charset="0"/>
              </a:rPr>
              <a:t>		W x lb   = F x lk </a:t>
            </a:r>
          </a:p>
          <a:p>
            <a:pPr marL="457200" indent="-457200">
              <a:lnSpc>
                <a:spcPct val="100000"/>
              </a:lnSpc>
            </a:pPr>
            <a:r>
              <a:rPr lang="id-ID" dirty="0" smtClean="0">
                <a:cs typeface="Calibri" panose="020F0502020204030204" pitchFamily="34" charset="0"/>
              </a:rPr>
              <a:t>		600 x 1 = F x 3</a:t>
            </a:r>
          </a:p>
          <a:p>
            <a:pPr marL="457200" indent="-457200">
              <a:lnSpc>
                <a:spcPct val="100000"/>
              </a:lnSpc>
            </a:pPr>
            <a:r>
              <a:rPr lang="id-ID" dirty="0" smtClean="0">
                <a:cs typeface="Calibri" panose="020F0502020204030204" pitchFamily="34" charset="0"/>
              </a:rPr>
              <a:t>		600	= 3 F</a:t>
            </a:r>
          </a:p>
          <a:p>
            <a:pPr marL="457200" indent="-457200">
              <a:lnSpc>
                <a:spcPct val="100000"/>
              </a:lnSpc>
            </a:pPr>
            <a:r>
              <a:rPr lang="id-ID" dirty="0" smtClean="0">
                <a:cs typeface="Calibri" panose="020F0502020204030204" pitchFamily="34" charset="0"/>
              </a:rPr>
              <a:t>		F	= 600/3</a:t>
            </a:r>
          </a:p>
          <a:p>
            <a:pPr marL="457200" indent="-457200">
              <a:lnSpc>
                <a:spcPct val="100000"/>
              </a:lnSpc>
            </a:pPr>
            <a:r>
              <a:rPr lang="id-ID" dirty="0" smtClean="0">
                <a:cs typeface="Calibri" panose="020F0502020204030204" pitchFamily="34" charset="0"/>
              </a:rPr>
              <a:t>			= 200 N</a:t>
            </a:r>
          </a:p>
          <a:p>
            <a:pPr marL="457200" indent="-457200">
              <a:lnSpc>
                <a:spcPct val="100000"/>
              </a:lnSpc>
            </a:pPr>
            <a:r>
              <a:rPr lang="id-ID" dirty="0" smtClean="0">
                <a:cs typeface="Calibri" panose="020F0502020204030204" pitchFamily="34" charset="0"/>
              </a:rPr>
              <a:t>Keuntungan Mekanik (Km)</a:t>
            </a:r>
          </a:p>
          <a:p>
            <a:pPr marL="457200" indent="-457200">
              <a:lnSpc>
                <a:spcPct val="100000"/>
              </a:lnSpc>
            </a:pPr>
            <a:r>
              <a:rPr lang="id-ID" dirty="0" smtClean="0">
                <a:cs typeface="Calibri" panose="020F0502020204030204" pitchFamily="34" charset="0"/>
              </a:rPr>
              <a:t>Km = W/F			atau Km 	= lk/lb</a:t>
            </a:r>
          </a:p>
          <a:p>
            <a:pPr marL="457200" indent="-457200">
              <a:lnSpc>
                <a:spcPct val="100000"/>
              </a:lnSpc>
            </a:pPr>
            <a:r>
              <a:rPr lang="id-ID" dirty="0" smtClean="0">
                <a:cs typeface="Calibri" panose="020F0502020204030204" pitchFamily="34" charset="0"/>
              </a:rPr>
              <a:t>	= 600/200			= 3/1</a:t>
            </a:r>
          </a:p>
          <a:p>
            <a:pPr marL="457200" indent="-457200">
              <a:lnSpc>
                <a:spcPct val="100000"/>
              </a:lnSpc>
            </a:pPr>
            <a:r>
              <a:rPr lang="id-ID" dirty="0" smtClean="0">
                <a:cs typeface="Calibri" panose="020F0502020204030204" pitchFamily="34" charset="0"/>
              </a:rPr>
              <a:t>	= 3				= 3</a:t>
            </a:r>
          </a:p>
        </p:txBody>
      </p:sp>
      <p:sp>
        <p:nvSpPr>
          <p:cNvPr id="8" name="Parallelogram 7"/>
          <p:cNvSpPr/>
          <p:nvPr/>
        </p:nvSpPr>
        <p:spPr>
          <a:xfrm>
            <a:off x="-357222" y="357172"/>
            <a:ext cx="4495800" cy="517902"/>
          </a:xfrm>
          <a:prstGeom prst="parallelogram">
            <a:avLst/>
          </a:prstGeom>
          <a:solidFill>
            <a:srgbClr val="99378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019" tIns="19509" rIns="39019" bIns="19509" rtlCol="0" anchor="ctr"/>
          <a:lstStyle/>
          <a:p>
            <a:pPr algn="ctr"/>
            <a:endParaRPr lang="en-US" sz="2400" dirty="0">
              <a:solidFill>
                <a:srgbClr val="F0287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7468" y="312099"/>
            <a:ext cx="4128332" cy="430851"/>
          </a:xfrm>
          <a:prstGeom prst="rect">
            <a:avLst/>
          </a:prstGeom>
          <a:noFill/>
        </p:spPr>
        <p:txBody>
          <a:bodyPr wrap="square" lIns="91401" tIns="45702" rIns="91401" bIns="45702" rtlCol="0">
            <a:spAutoFit/>
          </a:bodyPr>
          <a:lstStyle/>
          <a:p>
            <a:pPr marL="0" lvl="1">
              <a:tabLst>
                <a:tab pos="679353" algn="l"/>
              </a:tabLst>
            </a:pPr>
            <a:r>
              <a:rPr lang="id-ID" sz="2200" b="1" dirty="0" smtClean="0">
                <a:solidFill>
                  <a:schemeClr val="bg1"/>
                </a:solidFill>
              </a:rPr>
              <a:t>Penyelesaian</a:t>
            </a:r>
            <a:endParaRPr lang="es-ES" sz="2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17542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1254106" y="819150"/>
            <a:ext cx="7127894" cy="762000"/>
          </a:xfrm>
          <a:custGeom>
            <a:avLst/>
            <a:gdLst>
              <a:gd name="connsiteX0" fmla="*/ 0 w 8406705"/>
              <a:gd name="connsiteY0" fmla="*/ 86565 h 865649"/>
              <a:gd name="connsiteX1" fmla="*/ 86565 w 8406705"/>
              <a:gd name="connsiteY1" fmla="*/ 0 h 865649"/>
              <a:gd name="connsiteX2" fmla="*/ 8320140 w 8406705"/>
              <a:gd name="connsiteY2" fmla="*/ 0 h 865649"/>
              <a:gd name="connsiteX3" fmla="*/ 8406705 w 8406705"/>
              <a:gd name="connsiteY3" fmla="*/ 86565 h 865649"/>
              <a:gd name="connsiteX4" fmla="*/ 8406705 w 8406705"/>
              <a:gd name="connsiteY4" fmla="*/ 779084 h 865649"/>
              <a:gd name="connsiteX5" fmla="*/ 8320140 w 8406705"/>
              <a:gd name="connsiteY5" fmla="*/ 865649 h 865649"/>
              <a:gd name="connsiteX6" fmla="*/ 86565 w 8406705"/>
              <a:gd name="connsiteY6" fmla="*/ 865649 h 865649"/>
              <a:gd name="connsiteX7" fmla="*/ 0 w 8406705"/>
              <a:gd name="connsiteY7" fmla="*/ 779084 h 865649"/>
              <a:gd name="connsiteX8" fmla="*/ 0 w 8406705"/>
              <a:gd name="connsiteY8" fmla="*/ 86565 h 865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06705" h="865649">
                <a:moveTo>
                  <a:pt x="0" y="86565"/>
                </a:moveTo>
                <a:cubicBezTo>
                  <a:pt x="0" y="38756"/>
                  <a:pt x="38756" y="0"/>
                  <a:pt x="86565" y="0"/>
                </a:cubicBezTo>
                <a:lnTo>
                  <a:pt x="8320140" y="0"/>
                </a:lnTo>
                <a:cubicBezTo>
                  <a:pt x="8367949" y="0"/>
                  <a:pt x="8406705" y="38756"/>
                  <a:pt x="8406705" y="86565"/>
                </a:cubicBezTo>
                <a:lnTo>
                  <a:pt x="8406705" y="779084"/>
                </a:lnTo>
                <a:cubicBezTo>
                  <a:pt x="8406705" y="826893"/>
                  <a:pt x="8367949" y="865649"/>
                  <a:pt x="8320140" y="865649"/>
                </a:cubicBezTo>
                <a:lnTo>
                  <a:pt x="86565" y="865649"/>
                </a:lnTo>
                <a:cubicBezTo>
                  <a:pt x="38756" y="865649"/>
                  <a:pt x="0" y="826893"/>
                  <a:pt x="0" y="779084"/>
                </a:cubicBezTo>
                <a:lnTo>
                  <a:pt x="0" y="86565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3934" tIns="71074" rIns="93934" bIns="71074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kern="1200" dirty="0">
                <a:solidFill>
                  <a:schemeClr val="tx1"/>
                </a:solidFill>
              </a:rPr>
              <a:t>JENIS PENGUNGKIT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09561" y="1504950"/>
            <a:ext cx="821610" cy="865649"/>
          </a:xfrm>
          <a:prstGeom prst="roundRect">
            <a:avLst>
              <a:gd name="adj" fmla="val 16670"/>
            </a:avLst>
          </a:prstGeom>
          <a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 l="-25000" r="-25000"/>
            </a:stretch>
          </a:blip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Freeform 8"/>
          <p:cNvSpPr/>
          <p:nvPr/>
        </p:nvSpPr>
        <p:spPr>
          <a:xfrm>
            <a:off x="1426283" y="1504950"/>
            <a:ext cx="7031917" cy="865649"/>
          </a:xfrm>
          <a:custGeom>
            <a:avLst/>
            <a:gdLst>
              <a:gd name="connsiteX0" fmla="*/ 0 w 7489117"/>
              <a:gd name="connsiteY0" fmla="*/ 144304 h 865649"/>
              <a:gd name="connsiteX1" fmla="*/ 144304 w 7489117"/>
              <a:gd name="connsiteY1" fmla="*/ 0 h 865649"/>
              <a:gd name="connsiteX2" fmla="*/ 7344813 w 7489117"/>
              <a:gd name="connsiteY2" fmla="*/ 0 h 865649"/>
              <a:gd name="connsiteX3" fmla="*/ 7489117 w 7489117"/>
              <a:gd name="connsiteY3" fmla="*/ 144304 h 865649"/>
              <a:gd name="connsiteX4" fmla="*/ 7489117 w 7489117"/>
              <a:gd name="connsiteY4" fmla="*/ 721345 h 865649"/>
              <a:gd name="connsiteX5" fmla="*/ 7344813 w 7489117"/>
              <a:gd name="connsiteY5" fmla="*/ 865649 h 865649"/>
              <a:gd name="connsiteX6" fmla="*/ 144304 w 7489117"/>
              <a:gd name="connsiteY6" fmla="*/ 865649 h 865649"/>
              <a:gd name="connsiteX7" fmla="*/ 0 w 7489117"/>
              <a:gd name="connsiteY7" fmla="*/ 721345 h 865649"/>
              <a:gd name="connsiteX8" fmla="*/ 0 w 7489117"/>
              <a:gd name="connsiteY8" fmla="*/ 144304 h 865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89117" h="865649">
                <a:moveTo>
                  <a:pt x="0" y="144304"/>
                </a:moveTo>
                <a:cubicBezTo>
                  <a:pt x="0" y="64607"/>
                  <a:pt x="64607" y="0"/>
                  <a:pt x="144304" y="0"/>
                </a:cubicBezTo>
                <a:lnTo>
                  <a:pt x="7344813" y="0"/>
                </a:lnTo>
                <a:cubicBezTo>
                  <a:pt x="7424510" y="0"/>
                  <a:pt x="7489117" y="64607"/>
                  <a:pt x="7489117" y="144304"/>
                </a:cubicBezTo>
                <a:lnTo>
                  <a:pt x="7489117" y="721345"/>
                </a:lnTo>
                <a:cubicBezTo>
                  <a:pt x="7489117" y="801042"/>
                  <a:pt x="7424510" y="865649"/>
                  <a:pt x="7344813" y="865649"/>
                </a:cubicBezTo>
                <a:lnTo>
                  <a:pt x="144304" y="865649"/>
                </a:lnTo>
                <a:cubicBezTo>
                  <a:pt x="64607" y="865649"/>
                  <a:pt x="0" y="801042"/>
                  <a:pt x="0" y="721345"/>
                </a:cubicBezTo>
                <a:lnTo>
                  <a:pt x="0" y="144304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505" tIns="184505" rIns="184505" bIns="184505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0" i="0" kern="1200" dirty="0" err="1">
                <a:solidFill>
                  <a:schemeClr val="tx1"/>
                </a:solidFill>
                <a:cs typeface="Calibri" panose="020F0502020204030204" pitchFamily="34" charset="0"/>
              </a:rPr>
              <a:t>Jenis</a:t>
            </a:r>
            <a:r>
              <a:rPr lang="en-US" b="0" i="0" kern="1200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en-US" b="0" i="0" kern="1200" dirty="0" err="1">
                <a:solidFill>
                  <a:schemeClr val="tx1"/>
                </a:solidFill>
                <a:cs typeface="Calibri" panose="020F0502020204030204" pitchFamily="34" charset="0"/>
              </a:rPr>
              <a:t>pertama</a:t>
            </a:r>
            <a:r>
              <a:rPr lang="en-US" b="0" i="0" kern="1200" dirty="0">
                <a:solidFill>
                  <a:schemeClr val="tx1"/>
                </a:solidFill>
                <a:cs typeface="Calibri" panose="020F0502020204030204" pitchFamily="34" charset="0"/>
              </a:rPr>
              <a:t> (</a:t>
            </a:r>
            <a:r>
              <a:rPr lang="en-US" b="0" i="0" kern="1200" dirty="0" err="1">
                <a:solidFill>
                  <a:schemeClr val="tx1"/>
                </a:solidFill>
                <a:cs typeface="Calibri" panose="020F0502020204030204" pitchFamily="34" charset="0"/>
              </a:rPr>
              <a:t>titik</a:t>
            </a:r>
            <a:r>
              <a:rPr lang="en-US" b="0" i="0" kern="1200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en-US" b="0" i="0" kern="1200" dirty="0" err="1">
                <a:solidFill>
                  <a:schemeClr val="tx1"/>
                </a:solidFill>
                <a:cs typeface="Calibri" panose="020F0502020204030204" pitchFamily="34" charset="0"/>
              </a:rPr>
              <a:t>tumpu</a:t>
            </a:r>
            <a:r>
              <a:rPr lang="en-US" b="0" i="0" kern="1200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en-US" b="0" i="0" kern="1200" dirty="0" err="1">
                <a:solidFill>
                  <a:schemeClr val="tx1"/>
                </a:solidFill>
                <a:cs typeface="Calibri" panose="020F0502020204030204" pitchFamily="34" charset="0"/>
              </a:rPr>
              <a:t>berada</a:t>
            </a:r>
            <a:r>
              <a:rPr lang="en-US" b="0" i="0" kern="1200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en-US" b="0" i="0" kern="1200" dirty="0" err="1">
                <a:solidFill>
                  <a:schemeClr val="tx1"/>
                </a:solidFill>
                <a:cs typeface="Calibri" panose="020F0502020204030204" pitchFamily="34" charset="0"/>
              </a:rPr>
              <a:t>diantara</a:t>
            </a:r>
            <a:r>
              <a:rPr lang="en-US" b="0" i="0" kern="1200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en-US" b="0" i="0" kern="1200" dirty="0" err="1">
                <a:solidFill>
                  <a:schemeClr val="tx1"/>
                </a:solidFill>
                <a:cs typeface="Calibri" panose="020F0502020204030204" pitchFamily="34" charset="0"/>
              </a:rPr>
              <a:t>beban</a:t>
            </a:r>
            <a:r>
              <a:rPr lang="en-US" b="0" i="0" kern="1200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en-US" b="0" i="0" kern="1200" dirty="0" err="1">
                <a:solidFill>
                  <a:schemeClr val="tx1"/>
                </a:solidFill>
                <a:cs typeface="Calibri" panose="020F0502020204030204" pitchFamily="34" charset="0"/>
              </a:rPr>
              <a:t>dan</a:t>
            </a:r>
            <a:r>
              <a:rPr lang="en-US" b="0" i="0" kern="1200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en-US" b="0" i="0" kern="1200" dirty="0" err="1">
                <a:solidFill>
                  <a:schemeClr val="tx1"/>
                </a:solidFill>
                <a:cs typeface="Calibri" panose="020F0502020204030204" pitchFamily="34" charset="0"/>
              </a:rPr>
              <a:t>titik</a:t>
            </a:r>
            <a:r>
              <a:rPr lang="en-US" b="0" i="0" kern="1200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en-US" b="0" i="0" kern="1200" dirty="0" err="1">
                <a:solidFill>
                  <a:schemeClr val="tx1"/>
                </a:solidFill>
                <a:cs typeface="Calibri" panose="020F0502020204030204" pitchFamily="34" charset="0"/>
              </a:rPr>
              <a:t>kuasa</a:t>
            </a:r>
            <a:r>
              <a:rPr lang="en-US" b="0" i="0" kern="1200" dirty="0">
                <a:solidFill>
                  <a:schemeClr val="tx1"/>
                </a:solidFill>
                <a:cs typeface="Calibri" panose="020F0502020204030204" pitchFamily="34" charset="0"/>
              </a:rPr>
              <a:t>) </a:t>
            </a:r>
            <a:r>
              <a:rPr lang="en-US" b="0" i="0" kern="1200" dirty="0" err="1">
                <a:solidFill>
                  <a:schemeClr val="tx1"/>
                </a:solidFill>
                <a:cs typeface="Calibri" panose="020F0502020204030204" pitchFamily="34" charset="0"/>
              </a:rPr>
              <a:t>contoh</a:t>
            </a:r>
            <a:r>
              <a:rPr lang="en-US" b="0" i="0" kern="1200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en-US" b="0" i="0" kern="1200" dirty="0" err="1">
                <a:solidFill>
                  <a:schemeClr val="tx1"/>
                </a:solidFill>
                <a:cs typeface="Calibri" panose="020F0502020204030204" pitchFamily="34" charset="0"/>
              </a:rPr>
              <a:t>gunting</a:t>
            </a:r>
            <a:endParaRPr lang="en-US" b="0" i="0" kern="1200" dirty="0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08696" y="2571750"/>
            <a:ext cx="821610" cy="865649"/>
          </a:xfrm>
          <a:prstGeom prst="roundRect">
            <a:avLst>
              <a:gd name="adj" fmla="val 16670"/>
            </a:avLst>
          </a:prstGeom>
          <a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 l="-25000" r="-25000"/>
            </a:stretch>
          </a:blip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5625132"/>
              <a:satOff val="-8440"/>
              <a:lumOff val="-1373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1426283" y="2571750"/>
            <a:ext cx="7031917" cy="865649"/>
          </a:xfrm>
          <a:custGeom>
            <a:avLst/>
            <a:gdLst>
              <a:gd name="connsiteX0" fmla="*/ 0 w 7489117"/>
              <a:gd name="connsiteY0" fmla="*/ 144304 h 865649"/>
              <a:gd name="connsiteX1" fmla="*/ 144304 w 7489117"/>
              <a:gd name="connsiteY1" fmla="*/ 0 h 865649"/>
              <a:gd name="connsiteX2" fmla="*/ 7344813 w 7489117"/>
              <a:gd name="connsiteY2" fmla="*/ 0 h 865649"/>
              <a:gd name="connsiteX3" fmla="*/ 7489117 w 7489117"/>
              <a:gd name="connsiteY3" fmla="*/ 144304 h 865649"/>
              <a:gd name="connsiteX4" fmla="*/ 7489117 w 7489117"/>
              <a:gd name="connsiteY4" fmla="*/ 721345 h 865649"/>
              <a:gd name="connsiteX5" fmla="*/ 7344813 w 7489117"/>
              <a:gd name="connsiteY5" fmla="*/ 865649 h 865649"/>
              <a:gd name="connsiteX6" fmla="*/ 144304 w 7489117"/>
              <a:gd name="connsiteY6" fmla="*/ 865649 h 865649"/>
              <a:gd name="connsiteX7" fmla="*/ 0 w 7489117"/>
              <a:gd name="connsiteY7" fmla="*/ 721345 h 865649"/>
              <a:gd name="connsiteX8" fmla="*/ 0 w 7489117"/>
              <a:gd name="connsiteY8" fmla="*/ 144304 h 865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89117" h="865649">
                <a:moveTo>
                  <a:pt x="0" y="144304"/>
                </a:moveTo>
                <a:cubicBezTo>
                  <a:pt x="0" y="64607"/>
                  <a:pt x="64607" y="0"/>
                  <a:pt x="144304" y="0"/>
                </a:cubicBezTo>
                <a:lnTo>
                  <a:pt x="7344813" y="0"/>
                </a:lnTo>
                <a:cubicBezTo>
                  <a:pt x="7424510" y="0"/>
                  <a:pt x="7489117" y="64607"/>
                  <a:pt x="7489117" y="144304"/>
                </a:cubicBezTo>
                <a:lnTo>
                  <a:pt x="7489117" y="721345"/>
                </a:lnTo>
                <a:cubicBezTo>
                  <a:pt x="7489117" y="801042"/>
                  <a:pt x="7424510" y="865649"/>
                  <a:pt x="7344813" y="865649"/>
                </a:cubicBezTo>
                <a:lnTo>
                  <a:pt x="144304" y="865649"/>
                </a:lnTo>
                <a:cubicBezTo>
                  <a:pt x="64607" y="865649"/>
                  <a:pt x="0" y="801042"/>
                  <a:pt x="0" y="721345"/>
                </a:cubicBezTo>
                <a:lnTo>
                  <a:pt x="0" y="144304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5625132"/>
              <a:satOff val="-8440"/>
              <a:lumOff val="-1373"/>
              <a:alphaOff val="0"/>
            </a:schemeClr>
          </a:fillRef>
          <a:effectRef idx="0">
            <a:schemeClr val="accent3">
              <a:hueOff val="5625132"/>
              <a:satOff val="-8440"/>
              <a:lumOff val="-137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505" tIns="184505" rIns="184505" bIns="184505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0" i="0" kern="1200" dirty="0" err="1">
                <a:solidFill>
                  <a:schemeClr val="tx1"/>
                </a:solidFill>
                <a:cs typeface="Calibri" panose="020F0502020204030204" pitchFamily="34" charset="0"/>
              </a:rPr>
              <a:t>Jenis</a:t>
            </a:r>
            <a:r>
              <a:rPr lang="en-US" b="0" i="0" kern="1200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en-US" b="0" i="0" kern="1200" dirty="0" err="1">
                <a:solidFill>
                  <a:schemeClr val="tx1"/>
                </a:solidFill>
                <a:cs typeface="Calibri" panose="020F0502020204030204" pitchFamily="34" charset="0"/>
              </a:rPr>
              <a:t>kedua</a:t>
            </a:r>
            <a:r>
              <a:rPr lang="en-US" b="0" i="0" kern="1200" dirty="0">
                <a:solidFill>
                  <a:schemeClr val="tx1"/>
                </a:solidFill>
                <a:cs typeface="Calibri" panose="020F0502020204030204" pitchFamily="34" charset="0"/>
              </a:rPr>
              <a:t> (</a:t>
            </a:r>
            <a:r>
              <a:rPr lang="en-US" b="0" i="0" kern="1200" dirty="0" err="1">
                <a:solidFill>
                  <a:schemeClr val="tx1"/>
                </a:solidFill>
                <a:cs typeface="Calibri" panose="020F0502020204030204" pitchFamily="34" charset="0"/>
              </a:rPr>
              <a:t>beban</a:t>
            </a:r>
            <a:r>
              <a:rPr lang="en-US" b="0" i="0" kern="1200" dirty="0">
                <a:solidFill>
                  <a:schemeClr val="tx1"/>
                </a:solidFill>
                <a:cs typeface="Calibri" panose="020F0502020204030204" pitchFamily="34" charset="0"/>
              </a:rPr>
              <a:t> di </a:t>
            </a:r>
            <a:r>
              <a:rPr lang="en-US" b="0" i="0" kern="1200" dirty="0" err="1">
                <a:solidFill>
                  <a:schemeClr val="tx1"/>
                </a:solidFill>
                <a:cs typeface="Calibri" panose="020F0502020204030204" pitchFamily="34" charset="0"/>
              </a:rPr>
              <a:t>antara</a:t>
            </a:r>
            <a:r>
              <a:rPr lang="en-US" b="0" i="0" kern="1200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en-US" b="0" i="0" kern="1200" dirty="0" err="1">
                <a:solidFill>
                  <a:schemeClr val="tx1"/>
                </a:solidFill>
                <a:cs typeface="Calibri" panose="020F0502020204030204" pitchFamily="34" charset="0"/>
              </a:rPr>
              <a:t>titik</a:t>
            </a:r>
            <a:r>
              <a:rPr lang="en-US" b="0" i="0" kern="1200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en-US" b="0" i="0" kern="1200" dirty="0" err="1">
                <a:solidFill>
                  <a:schemeClr val="tx1"/>
                </a:solidFill>
                <a:cs typeface="Calibri" panose="020F0502020204030204" pitchFamily="34" charset="0"/>
              </a:rPr>
              <a:t>tumpu</a:t>
            </a:r>
            <a:r>
              <a:rPr lang="en-US" b="0" i="0" kern="1200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en-US" b="0" i="0" kern="1200" dirty="0" err="1">
                <a:solidFill>
                  <a:schemeClr val="tx1"/>
                </a:solidFill>
                <a:cs typeface="Calibri" panose="020F0502020204030204" pitchFamily="34" charset="0"/>
              </a:rPr>
              <a:t>dan</a:t>
            </a:r>
            <a:r>
              <a:rPr lang="en-US" b="0" i="0" kern="1200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en-US" b="0" i="0" kern="1200" dirty="0" err="1">
                <a:solidFill>
                  <a:schemeClr val="tx1"/>
                </a:solidFill>
                <a:cs typeface="Calibri" panose="020F0502020204030204" pitchFamily="34" charset="0"/>
              </a:rPr>
              <a:t>titik</a:t>
            </a:r>
            <a:r>
              <a:rPr lang="en-US" b="0" i="0" kern="1200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en-US" b="0" i="0" kern="1200" dirty="0" err="1">
                <a:solidFill>
                  <a:schemeClr val="tx1"/>
                </a:solidFill>
                <a:cs typeface="Calibri" panose="020F0502020204030204" pitchFamily="34" charset="0"/>
              </a:rPr>
              <a:t>kuasa</a:t>
            </a:r>
            <a:r>
              <a:rPr lang="en-US" b="0" i="0" kern="1200" dirty="0">
                <a:solidFill>
                  <a:schemeClr val="tx1"/>
                </a:solidFill>
                <a:cs typeface="Calibri" panose="020F0502020204030204" pitchFamily="34" charset="0"/>
              </a:rPr>
              <a:t>) </a:t>
            </a:r>
            <a:r>
              <a:rPr lang="en-US" b="0" i="0" kern="1200" dirty="0" err="1">
                <a:solidFill>
                  <a:schemeClr val="tx1"/>
                </a:solidFill>
                <a:cs typeface="Calibri" panose="020F0502020204030204" pitchFamily="34" charset="0"/>
              </a:rPr>
              <a:t>contoh</a:t>
            </a:r>
            <a:r>
              <a:rPr lang="en-US" b="0" i="0" kern="1200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en-US" b="0" i="0" kern="1200" dirty="0" err="1" smtClean="0">
                <a:solidFill>
                  <a:schemeClr val="tx1"/>
                </a:solidFill>
                <a:cs typeface="Calibri" panose="020F0502020204030204" pitchFamily="34" charset="0"/>
              </a:rPr>
              <a:t>pembuka</a:t>
            </a:r>
            <a:r>
              <a:rPr lang="en-US" b="0" i="0" kern="1200" dirty="0" smtClean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en-US" b="0" i="0" kern="1200" dirty="0" err="1">
                <a:solidFill>
                  <a:schemeClr val="tx1"/>
                </a:solidFill>
                <a:cs typeface="Calibri" panose="020F0502020204030204" pitchFamily="34" charset="0"/>
              </a:rPr>
              <a:t>tutup</a:t>
            </a:r>
            <a:r>
              <a:rPr lang="en-US" b="0" i="0" kern="1200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en-US" b="0" i="0" kern="1200" dirty="0" err="1">
                <a:solidFill>
                  <a:schemeClr val="tx1"/>
                </a:solidFill>
                <a:cs typeface="Calibri" panose="020F0502020204030204" pitchFamily="34" charset="0"/>
              </a:rPr>
              <a:t>botol</a:t>
            </a:r>
            <a:endParaRPr lang="en-US" b="0" i="0" kern="1200" dirty="0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05951" y="3687301"/>
            <a:ext cx="824355" cy="865649"/>
          </a:xfrm>
          <a:prstGeom prst="roundRect">
            <a:avLst>
              <a:gd name="adj" fmla="val 16670"/>
            </a:avLst>
          </a:prstGeom>
          <a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 l="-17000" r="-17000"/>
            </a:stretch>
          </a:blip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11250264"/>
              <a:satOff val="-16880"/>
              <a:lumOff val="-2745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Freeform 12"/>
          <p:cNvSpPr/>
          <p:nvPr/>
        </p:nvSpPr>
        <p:spPr>
          <a:xfrm>
            <a:off x="1426283" y="3687301"/>
            <a:ext cx="7031917" cy="865649"/>
          </a:xfrm>
          <a:custGeom>
            <a:avLst/>
            <a:gdLst>
              <a:gd name="connsiteX0" fmla="*/ 0 w 7489117"/>
              <a:gd name="connsiteY0" fmla="*/ 144304 h 865649"/>
              <a:gd name="connsiteX1" fmla="*/ 144304 w 7489117"/>
              <a:gd name="connsiteY1" fmla="*/ 0 h 865649"/>
              <a:gd name="connsiteX2" fmla="*/ 7344813 w 7489117"/>
              <a:gd name="connsiteY2" fmla="*/ 0 h 865649"/>
              <a:gd name="connsiteX3" fmla="*/ 7489117 w 7489117"/>
              <a:gd name="connsiteY3" fmla="*/ 144304 h 865649"/>
              <a:gd name="connsiteX4" fmla="*/ 7489117 w 7489117"/>
              <a:gd name="connsiteY4" fmla="*/ 721345 h 865649"/>
              <a:gd name="connsiteX5" fmla="*/ 7344813 w 7489117"/>
              <a:gd name="connsiteY5" fmla="*/ 865649 h 865649"/>
              <a:gd name="connsiteX6" fmla="*/ 144304 w 7489117"/>
              <a:gd name="connsiteY6" fmla="*/ 865649 h 865649"/>
              <a:gd name="connsiteX7" fmla="*/ 0 w 7489117"/>
              <a:gd name="connsiteY7" fmla="*/ 721345 h 865649"/>
              <a:gd name="connsiteX8" fmla="*/ 0 w 7489117"/>
              <a:gd name="connsiteY8" fmla="*/ 144304 h 865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89117" h="865649">
                <a:moveTo>
                  <a:pt x="0" y="144304"/>
                </a:moveTo>
                <a:cubicBezTo>
                  <a:pt x="0" y="64607"/>
                  <a:pt x="64607" y="0"/>
                  <a:pt x="144304" y="0"/>
                </a:cubicBezTo>
                <a:lnTo>
                  <a:pt x="7344813" y="0"/>
                </a:lnTo>
                <a:cubicBezTo>
                  <a:pt x="7424510" y="0"/>
                  <a:pt x="7489117" y="64607"/>
                  <a:pt x="7489117" y="144304"/>
                </a:cubicBezTo>
                <a:lnTo>
                  <a:pt x="7489117" y="721345"/>
                </a:lnTo>
                <a:cubicBezTo>
                  <a:pt x="7489117" y="801042"/>
                  <a:pt x="7424510" y="865649"/>
                  <a:pt x="7344813" y="865649"/>
                </a:cubicBezTo>
                <a:lnTo>
                  <a:pt x="144304" y="865649"/>
                </a:lnTo>
                <a:cubicBezTo>
                  <a:pt x="64607" y="865649"/>
                  <a:pt x="0" y="801042"/>
                  <a:pt x="0" y="721345"/>
                </a:cubicBezTo>
                <a:lnTo>
                  <a:pt x="0" y="144304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11250264"/>
              <a:satOff val="-16880"/>
              <a:lumOff val="-2745"/>
              <a:alphaOff val="0"/>
            </a:schemeClr>
          </a:fillRef>
          <a:effectRef idx="0">
            <a:schemeClr val="accent3">
              <a:hueOff val="11250264"/>
              <a:satOff val="-16880"/>
              <a:lumOff val="-274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505" tIns="184505" rIns="184505" bIns="184505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0" i="0" kern="1200" dirty="0" err="1">
                <a:solidFill>
                  <a:schemeClr val="tx1"/>
                </a:solidFill>
                <a:cs typeface="Calibri" panose="020F0502020204030204" pitchFamily="34" charset="0"/>
              </a:rPr>
              <a:t>Jenis</a:t>
            </a:r>
            <a:r>
              <a:rPr lang="en-US" b="0" i="0" kern="1200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en-US" b="0" i="0" kern="1200" dirty="0" err="1">
                <a:solidFill>
                  <a:schemeClr val="tx1"/>
                </a:solidFill>
                <a:cs typeface="Calibri" panose="020F0502020204030204" pitchFamily="34" charset="0"/>
              </a:rPr>
              <a:t>ketiga</a:t>
            </a:r>
            <a:r>
              <a:rPr lang="en-US" b="0" i="0" kern="1200" dirty="0">
                <a:solidFill>
                  <a:schemeClr val="tx1"/>
                </a:solidFill>
                <a:cs typeface="Calibri" panose="020F0502020204030204" pitchFamily="34" charset="0"/>
              </a:rPr>
              <a:t> (</a:t>
            </a:r>
            <a:r>
              <a:rPr lang="en-US" b="0" i="0" kern="1200" dirty="0" err="1">
                <a:solidFill>
                  <a:schemeClr val="tx1"/>
                </a:solidFill>
                <a:cs typeface="Calibri" panose="020F0502020204030204" pitchFamily="34" charset="0"/>
              </a:rPr>
              <a:t>titik</a:t>
            </a:r>
            <a:r>
              <a:rPr lang="en-US" b="0" i="0" kern="1200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en-US" b="0" i="0" kern="1200" dirty="0" err="1">
                <a:solidFill>
                  <a:schemeClr val="tx1"/>
                </a:solidFill>
                <a:cs typeface="Calibri" panose="020F0502020204030204" pitchFamily="34" charset="0"/>
              </a:rPr>
              <a:t>kuasa</a:t>
            </a:r>
            <a:r>
              <a:rPr lang="en-US" b="0" i="0" kern="1200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en-US" b="0" i="0" kern="1200" dirty="0" err="1">
                <a:solidFill>
                  <a:schemeClr val="tx1"/>
                </a:solidFill>
                <a:cs typeface="Calibri" panose="020F0502020204030204" pitchFamily="34" charset="0"/>
              </a:rPr>
              <a:t>berada</a:t>
            </a:r>
            <a:r>
              <a:rPr lang="en-US" b="0" i="0" kern="1200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en-US" b="0" i="0" kern="1200" dirty="0" err="1">
                <a:solidFill>
                  <a:schemeClr val="tx1"/>
                </a:solidFill>
                <a:cs typeface="Calibri" panose="020F0502020204030204" pitchFamily="34" charset="0"/>
              </a:rPr>
              <a:t>diantara</a:t>
            </a:r>
            <a:r>
              <a:rPr lang="en-US" b="0" i="0" kern="1200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en-US" b="0" i="0" kern="1200" dirty="0" err="1">
                <a:solidFill>
                  <a:schemeClr val="tx1"/>
                </a:solidFill>
                <a:cs typeface="Calibri" panose="020F0502020204030204" pitchFamily="34" charset="0"/>
              </a:rPr>
              <a:t>titik</a:t>
            </a:r>
            <a:r>
              <a:rPr lang="en-US" b="0" i="0" kern="1200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en-US" b="0" i="0" kern="1200" dirty="0" err="1">
                <a:solidFill>
                  <a:schemeClr val="tx1"/>
                </a:solidFill>
                <a:cs typeface="Calibri" panose="020F0502020204030204" pitchFamily="34" charset="0"/>
              </a:rPr>
              <a:t>tumpu</a:t>
            </a:r>
            <a:r>
              <a:rPr lang="en-US" b="0" i="0" kern="1200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en-US" b="0" i="0" kern="1200" dirty="0" err="1">
                <a:solidFill>
                  <a:schemeClr val="tx1"/>
                </a:solidFill>
                <a:cs typeface="Calibri" panose="020F0502020204030204" pitchFamily="34" charset="0"/>
              </a:rPr>
              <a:t>dan</a:t>
            </a:r>
            <a:r>
              <a:rPr lang="en-US" b="0" i="0" kern="1200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en-US" b="0" i="0" kern="1200" dirty="0" err="1">
                <a:solidFill>
                  <a:schemeClr val="tx1"/>
                </a:solidFill>
                <a:cs typeface="Calibri" panose="020F0502020204030204" pitchFamily="34" charset="0"/>
              </a:rPr>
              <a:t>beban</a:t>
            </a:r>
            <a:r>
              <a:rPr lang="en-US" b="0" i="0" kern="1200" dirty="0">
                <a:solidFill>
                  <a:schemeClr val="tx1"/>
                </a:solidFill>
                <a:cs typeface="Calibri" panose="020F0502020204030204" pitchFamily="34" charset="0"/>
              </a:rPr>
              <a:t>) </a:t>
            </a:r>
            <a:r>
              <a:rPr lang="en-US" b="0" i="0" kern="1200" dirty="0" err="1">
                <a:solidFill>
                  <a:schemeClr val="tx1"/>
                </a:solidFill>
                <a:cs typeface="Calibri" panose="020F0502020204030204" pitchFamily="34" charset="0"/>
              </a:rPr>
              <a:t>contoh</a:t>
            </a:r>
            <a:r>
              <a:rPr lang="en-US" b="0" i="0" kern="1200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en-US" b="0" i="0" kern="1200" dirty="0" err="1">
                <a:solidFill>
                  <a:schemeClr val="tx1"/>
                </a:solidFill>
                <a:cs typeface="Calibri" panose="020F0502020204030204" pitchFamily="34" charset="0"/>
              </a:rPr>
              <a:t>sekop</a:t>
            </a:r>
            <a:endParaRPr lang="en-US" b="0" i="0" kern="1200" dirty="0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sp>
        <p:nvSpPr>
          <p:cNvPr id="4" name="Parallelogram 3"/>
          <p:cNvSpPr/>
          <p:nvPr/>
        </p:nvSpPr>
        <p:spPr>
          <a:xfrm>
            <a:off x="-228600" y="253648"/>
            <a:ext cx="4495800" cy="517902"/>
          </a:xfrm>
          <a:prstGeom prst="parallelogram">
            <a:avLst/>
          </a:prstGeom>
          <a:solidFill>
            <a:srgbClr val="99378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019" tIns="19509" rIns="39019" bIns="19509" rtlCol="0" anchor="ctr"/>
          <a:lstStyle/>
          <a:p>
            <a:pPr algn="ctr"/>
            <a:endParaRPr lang="en-US" sz="2400">
              <a:solidFill>
                <a:srgbClr val="F0287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7468" y="312099"/>
            <a:ext cx="4128332" cy="430851"/>
          </a:xfrm>
          <a:prstGeom prst="rect">
            <a:avLst/>
          </a:prstGeom>
          <a:noFill/>
        </p:spPr>
        <p:txBody>
          <a:bodyPr wrap="square" lIns="91401" tIns="45702" rIns="91401" bIns="45702" rtlCol="0">
            <a:spAutoFit/>
          </a:bodyPr>
          <a:lstStyle/>
          <a:p>
            <a:pPr marL="0" lvl="1">
              <a:tabLst>
                <a:tab pos="679353" algn="l"/>
              </a:tabLst>
            </a:pPr>
            <a:r>
              <a:rPr lang="es-ES" sz="2200" b="1" dirty="0">
                <a:solidFill>
                  <a:schemeClr val="bg1"/>
                </a:solidFill>
              </a:rPr>
              <a:t>TUAS ATAU PENGUNGKIT</a:t>
            </a:r>
          </a:p>
        </p:txBody>
      </p:sp>
    </p:spTree>
    <p:extLst>
      <p:ext uri="{BB962C8B-B14F-4D97-AF65-F5344CB8AC3E}">
        <p14:creationId xmlns="" xmlns:p14="http://schemas.microsoft.com/office/powerpoint/2010/main" val="140970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75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250"/>
                            </p:stCondLst>
                            <p:childTnLst>
                              <p:par>
                                <p:cTn id="35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1" grpId="0" animBg="1"/>
      <p:bldP spid="13" grpId="0" animBg="1"/>
      <p:bldP spid="4" grpId="0" animBg="1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44487" y="895350"/>
            <a:ext cx="4151313" cy="3810000"/>
            <a:chOff x="344487" y="895350"/>
            <a:chExt cx="4151313" cy="3810000"/>
          </a:xfrm>
        </p:grpSpPr>
        <p:sp>
          <p:nvSpPr>
            <p:cNvPr id="3" name="Content Placeholder 2"/>
            <p:cNvSpPr txBox="1">
              <a:spLocks/>
            </p:cNvSpPr>
            <p:nvPr/>
          </p:nvSpPr>
          <p:spPr>
            <a:xfrm>
              <a:off x="344487" y="895350"/>
              <a:ext cx="4151313" cy="3810000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Font typeface="Wingdings" panose="05000000000000000000" pitchFamily="2" charset="2"/>
                <a:buChar char="Ø"/>
              </a:pPr>
              <a:r>
                <a:rPr lang="en-US" sz="1800" dirty="0" err="1">
                  <a:cs typeface="Calibri" panose="020F0502020204030204" pitchFamily="34" charset="0"/>
                </a:rPr>
                <a:t>Keuntungan</a:t>
              </a:r>
              <a:r>
                <a:rPr lang="en-US" sz="1800" dirty="0">
                  <a:cs typeface="Calibri" panose="020F0502020204030204" pitchFamily="34" charset="0"/>
                </a:rPr>
                <a:t> </a:t>
              </a:r>
              <a:r>
                <a:rPr lang="en-US" sz="1800" dirty="0" err="1">
                  <a:cs typeface="Calibri" panose="020F0502020204030204" pitchFamily="34" charset="0"/>
                </a:rPr>
                <a:t>mekanis</a:t>
              </a:r>
              <a:r>
                <a:rPr lang="en-US" sz="1800" dirty="0" smtClean="0">
                  <a:cs typeface="Calibri" panose="020F0502020204030204" pitchFamily="34" charset="0"/>
                </a:rPr>
                <a:t>:</a:t>
              </a:r>
            </a:p>
            <a:p>
              <a:pPr>
                <a:buFont typeface="Wingdings" panose="05000000000000000000" pitchFamily="2" charset="2"/>
                <a:buChar char="Ø"/>
              </a:pPr>
              <a:endParaRPr lang="en-US" sz="1800" dirty="0">
                <a:cs typeface="Calibri" panose="020F0502020204030204" pitchFamily="34" charset="0"/>
              </a:endParaRPr>
            </a:p>
            <a:p>
              <a:pPr>
                <a:buFont typeface="Wingdings" panose="05000000000000000000" pitchFamily="2" charset="2"/>
                <a:buChar char="Ø"/>
              </a:pPr>
              <a:endParaRPr lang="en-US" sz="1800" dirty="0" smtClean="0">
                <a:cs typeface="Calibri" panose="020F0502020204030204" pitchFamily="34" charset="0"/>
              </a:endParaRPr>
            </a:p>
            <a:p>
              <a:pPr>
                <a:buFont typeface="Wingdings" panose="05000000000000000000" pitchFamily="2" charset="2"/>
                <a:buChar char="Ø"/>
              </a:pPr>
              <a:endParaRPr lang="en-US" sz="1800" dirty="0">
                <a:cs typeface="Calibri" panose="020F0502020204030204" pitchFamily="34" charset="0"/>
              </a:endParaRPr>
            </a:p>
            <a:p>
              <a:pPr marL="0" indent="0">
                <a:buNone/>
                <a:tabLst>
                  <a:tab pos="347663" algn="l"/>
                </a:tabLst>
              </a:pPr>
              <a:r>
                <a:rPr lang="en-US" sz="1800" dirty="0">
                  <a:cs typeface="Calibri" panose="020F0502020204030204" pitchFamily="34" charset="0"/>
                </a:rPr>
                <a:t>	</a:t>
              </a:r>
              <a:r>
                <a:rPr lang="en-US" sz="1800" dirty="0" smtClean="0">
                  <a:cs typeface="Calibri" panose="020F0502020204030204" pitchFamily="34" charset="0"/>
                </a:rPr>
                <a:t>w </a:t>
              </a:r>
              <a:r>
                <a:rPr lang="en-US" sz="1800" dirty="0">
                  <a:cs typeface="Calibri" panose="020F0502020204030204" pitchFamily="34" charset="0"/>
                </a:rPr>
                <a:t>= </a:t>
              </a:r>
              <a:r>
                <a:rPr lang="en-US" sz="1800" dirty="0" err="1" smtClean="0">
                  <a:cs typeface="Calibri" panose="020F0502020204030204" pitchFamily="34" charset="0"/>
                </a:rPr>
                <a:t>beban</a:t>
              </a:r>
              <a:endParaRPr lang="en-US" sz="1800" dirty="0" smtClean="0">
                <a:cs typeface="Calibri" panose="020F0502020204030204" pitchFamily="34" charset="0"/>
              </a:endParaRPr>
            </a:p>
            <a:p>
              <a:pPr marL="0" indent="0">
                <a:buNone/>
                <a:tabLst>
                  <a:tab pos="347663" algn="l"/>
                </a:tabLst>
              </a:pPr>
              <a:r>
                <a:rPr lang="en-US" sz="1800" dirty="0">
                  <a:cs typeface="Calibri" panose="020F0502020204030204" pitchFamily="34" charset="0"/>
                </a:rPr>
                <a:t>	</a:t>
              </a:r>
              <a:r>
                <a:rPr lang="en-US" sz="1800" dirty="0" smtClean="0">
                  <a:cs typeface="Calibri" panose="020F0502020204030204" pitchFamily="34" charset="0"/>
                </a:rPr>
                <a:t>s </a:t>
              </a:r>
              <a:r>
                <a:rPr lang="en-US" sz="1800" dirty="0">
                  <a:cs typeface="Calibri" panose="020F0502020204030204" pitchFamily="34" charset="0"/>
                </a:rPr>
                <a:t>= </a:t>
              </a:r>
              <a:r>
                <a:rPr lang="en-US" sz="1800" dirty="0" err="1">
                  <a:cs typeface="Calibri" panose="020F0502020204030204" pitchFamily="34" charset="0"/>
                </a:rPr>
                <a:t>panjang</a:t>
              </a:r>
              <a:r>
                <a:rPr lang="en-US" sz="1800" dirty="0">
                  <a:cs typeface="Calibri" panose="020F0502020204030204" pitchFamily="34" charset="0"/>
                </a:rPr>
                <a:t> </a:t>
              </a:r>
              <a:r>
                <a:rPr lang="en-US" sz="1800" dirty="0" err="1">
                  <a:cs typeface="Calibri" panose="020F0502020204030204" pitchFamily="34" charset="0"/>
                </a:rPr>
                <a:t>bidang</a:t>
              </a:r>
              <a:r>
                <a:rPr lang="en-US" sz="1800" dirty="0">
                  <a:cs typeface="Calibri" panose="020F0502020204030204" pitchFamily="34" charset="0"/>
                </a:rPr>
                <a:t> </a:t>
              </a:r>
              <a:r>
                <a:rPr lang="en-US" sz="1800" dirty="0" smtClean="0">
                  <a:cs typeface="Calibri" panose="020F0502020204030204" pitchFamily="34" charset="0"/>
                </a:rPr>
                <a:t>miring</a:t>
              </a:r>
            </a:p>
            <a:p>
              <a:pPr marL="0" indent="0">
                <a:buNone/>
                <a:tabLst>
                  <a:tab pos="347663" algn="l"/>
                </a:tabLst>
              </a:pPr>
              <a:r>
                <a:rPr lang="en-US" sz="1800" dirty="0">
                  <a:cs typeface="Calibri" panose="020F0502020204030204" pitchFamily="34" charset="0"/>
                </a:rPr>
                <a:t>	</a:t>
              </a:r>
              <a:r>
                <a:rPr lang="en-US" sz="1800" dirty="0" smtClean="0">
                  <a:cs typeface="Calibri" panose="020F0502020204030204" pitchFamily="34" charset="0"/>
                </a:rPr>
                <a:t>F </a:t>
              </a:r>
              <a:r>
                <a:rPr lang="en-US" sz="1800" dirty="0">
                  <a:cs typeface="Calibri" panose="020F0502020204030204" pitchFamily="34" charset="0"/>
                </a:rPr>
                <a:t>= </a:t>
              </a:r>
              <a:r>
                <a:rPr lang="en-US" sz="1800" dirty="0" err="1">
                  <a:cs typeface="Calibri" panose="020F0502020204030204" pitchFamily="34" charset="0"/>
                </a:rPr>
                <a:t>gaya</a:t>
              </a:r>
              <a:r>
                <a:rPr lang="en-US" sz="1800" dirty="0">
                  <a:cs typeface="Calibri" panose="020F0502020204030204" pitchFamily="34" charset="0"/>
                </a:rPr>
                <a:t> </a:t>
              </a:r>
              <a:r>
                <a:rPr lang="en-US" sz="1800" dirty="0" err="1" smtClean="0">
                  <a:cs typeface="Calibri" panose="020F0502020204030204" pitchFamily="34" charset="0"/>
                </a:rPr>
                <a:t>kuasa</a:t>
              </a:r>
              <a:endParaRPr lang="en-US" sz="1800" dirty="0">
                <a:cs typeface="Calibri" panose="020F0502020204030204" pitchFamily="34" charset="0"/>
              </a:endParaRPr>
            </a:p>
            <a:p>
              <a:pPr marL="0" indent="0">
                <a:buNone/>
                <a:tabLst>
                  <a:tab pos="347663" algn="l"/>
                </a:tabLst>
              </a:pPr>
              <a:r>
                <a:rPr lang="en-US" sz="1800" dirty="0" smtClean="0">
                  <a:cs typeface="Calibri" panose="020F0502020204030204" pitchFamily="34" charset="0"/>
                </a:rPr>
                <a:t>	h </a:t>
              </a:r>
              <a:r>
                <a:rPr lang="en-US" sz="1800" dirty="0">
                  <a:cs typeface="Calibri" panose="020F0502020204030204" pitchFamily="34" charset="0"/>
                </a:rPr>
                <a:t>= </a:t>
              </a:r>
              <a:r>
                <a:rPr lang="en-US" sz="1800" dirty="0" err="1">
                  <a:cs typeface="Calibri" panose="020F0502020204030204" pitchFamily="34" charset="0"/>
                </a:rPr>
                <a:t>tinggi</a:t>
              </a:r>
              <a:r>
                <a:rPr lang="en-US" sz="1800" dirty="0">
                  <a:cs typeface="Calibri" panose="020F0502020204030204" pitchFamily="34" charset="0"/>
                </a:rPr>
                <a:t> </a:t>
              </a:r>
              <a:r>
                <a:rPr lang="en-US" sz="1800" dirty="0" err="1">
                  <a:cs typeface="Calibri" panose="020F0502020204030204" pitchFamily="34" charset="0"/>
                </a:rPr>
                <a:t>bidang</a:t>
              </a:r>
              <a:r>
                <a:rPr lang="en-US" sz="1800" dirty="0">
                  <a:cs typeface="Calibri" panose="020F0502020204030204" pitchFamily="34" charset="0"/>
                </a:rPr>
                <a:t> </a:t>
              </a:r>
              <a:r>
                <a:rPr lang="en-US" sz="1800" dirty="0" smtClean="0">
                  <a:cs typeface="Calibri" panose="020F0502020204030204" pitchFamily="34" charset="0"/>
                </a:rPr>
                <a:t>miring</a:t>
              </a:r>
              <a:endParaRPr lang="en-US" sz="1800" dirty="0">
                <a:cs typeface="Calibri" panose="020F0502020204030204" pitchFamily="34" charset="0"/>
              </a:endParaRPr>
            </a:p>
            <a:p>
              <a:pPr>
                <a:buFont typeface="Wingdings" panose="05000000000000000000" pitchFamily="2" charset="2"/>
                <a:buChar char="Ø"/>
              </a:pPr>
              <a:r>
                <a:rPr lang="en-US" sz="1800" dirty="0" err="1">
                  <a:cs typeface="Calibri" panose="020F0502020204030204" pitchFamily="34" charset="0"/>
                </a:rPr>
                <a:t>Semakin</a:t>
              </a:r>
              <a:r>
                <a:rPr lang="en-US" sz="1800" dirty="0">
                  <a:cs typeface="Calibri" panose="020F0502020204030204" pitchFamily="34" charset="0"/>
                </a:rPr>
                <a:t> </a:t>
              </a:r>
              <a:r>
                <a:rPr lang="en-US" sz="1800" dirty="0" err="1">
                  <a:cs typeface="Calibri" panose="020F0502020204030204" pitchFamily="34" charset="0"/>
                </a:rPr>
                <a:t>tinggi</a:t>
              </a:r>
              <a:r>
                <a:rPr lang="en-US" sz="1800" dirty="0">
                  <a:cs typeface="Calibri" panose="020F0502020204030204" pitchFamily="34" charset="0"/>
                </a:rPr>
                <a:t> </a:t>
              </a:r>
              <a:r>
                <a:rPr lang="en-US" sz="1800" dirty="0" err="1">
                  <a:cs typeface="Calibri" panose="020F0502020204030204" pitchFamily="34" charset="0"/>
                </a:rPr>
                <a:t>bidang</a:t>
              </a:r>
              <a:r>
                <a:rPr lang="en-US" sz="1800" dirty="0">
                  <a:cs typeface="Calibri" panose="020F0502020204030204" pitchFamily="34" charset="0"/>
                </a:rPr>
                <a:t> miring, </a:t>
              </a:r>
              <a:r>
                <a:rPr lang="en-US" sz="1800" dirty="0" err="1">
                  <a:cs typeface="Calibri" panose="020F0502020204030204" pitchFamily="34" charset="0"/>
                </a:rPr>
                <a:t>semakin</a:t>
              </a:r>
              <a:r>
                <a:rPr lang="en-US" sz="1800" dirty="0">
                  <a:cs typeface="Calibri" panose="020F0502020204030204" pitchFamily="34" charset="0"/>
                </a:rPr>
                <a:t> </a:t>
              </a:r>
              <a:r>
                <a:rPr lang="en-US" sz="1800" dirty="0" err="1">
                  <a:cs typeface="Calibri" panose="020F0502020204030204" pitchFamily="34" charset="0"/>
                </a:rPr>
                <a:t>besar</a:t>
              </a:r>
              <a:r>
                <a:rPr lang="en-US" sz="1800" dirty="0">
                  <a:cs typeface="Calibri" panose="020F0502020204030204" pitchFamily="34" charset="0"/>
                </a:rPr>
                <a:t> </a:t>
              </a:r>
              <a:r>
                <a:rPr lang="en-US" sz="1800" dirty="0" err="1">
                  <a:cs typeface="Calibri" panose="020F0502020204030204" pitchFamily="34" charset="0"/>
                </a:rPr>
                <a:t>gaya</a:t>
              </a:r>
              <a:r>
                <a:rPr lang="en-US" sz="1800" dirty="0">
                  <a:cs typeface="Calibri" panose="020F0502020204030204" pitchFamily="34" charset="0"/>
                </a:rPr>
                <a:t> </a:t>
              </a:r>
              <a:r>
                <a:rPr lang="en-US" sz="1800" dirty="0" err="1">
                  <a:cs typeface="Calibri" panose="020F0502020204030204" pitchFamily="34" charset="0"/>
                </a:rPr>
                <a:t>kuasa</a:t>
              </a:r>
              <a:r>
                <a:rPr lang="en-US" sz="1800" dirty="0">
                  <a:cs typeface="Calibri" panose="020F0502020204030204" pitchFamily="34" charset="0"/>
                </a:rPr>
                <a:t>, </a:t>
              </a:r>
              <a:r>
                <a:rPr lang="en-US" sz="1800" dirty="0" err="1">
                  <a:cs typeface="Calibri" panose="020F0502020204030204" pitchFamily="34" charset="0"/>
                </a:rPr>
                <a:t>semakin</a:t>
              </a:r>
              <a:r>
                <a:rPr lang="en-US" sz="1800" dirty="0">
                  <a:cs typeface="Calibri" panose="020F0502020204030204" pitchFamily="34" charset="0"/>
                </a:rPr>
                <a:t> </a:t>
              </a:r>
              <a:r>
                <a:rPr lang="en-US" sz="1800" dirty="0" err="1">
                  <a:cs typeface="Calibri" panose="020F0502020204030204" pitchFamily="34" charset="0"/>
                </a:rPr>
                <a:t>kecil</a:t>
              </a:r>
              <a:r>
                <a:rPr lang="en-US" sz="1800" dirty="0">
                  <a:cs typeface="Calibri" panose="020F0502020204030204" pitchFamily="34" charset="0"/>
                </a:rPr>
                <a:t> </a:t>
              </a:r>
              <a:r>
                <a:rPr lang="en-US" sz="1800" dirty="0" err="1">
                  <a:cs typeface="Calibri" panose="020F0502020204030204" pitchFamily="34" charset="0"/>
                </a:rPr>
                <a:t>keuntungan</a:t>
              </a:r>
              <a:r>
                <a:rPr lang="en-US" sz="1800" dirty="0">
                  <a:cs typeface="Calibri" panose="020F0502020204030204" pitchFamily="34" charset="0"/>
                </a:rPr>
                <a:t> </a:t>
              </a:r>
              <a:r>
                <a:rPr lang="en-US" sz="1800" dirty="0" err="1" smtClean="0">
                  <a:cs typeface="Calibri" panose="020F0502020204030204" pitchFamily="34" charset="0"/>
                </a:rPr>
                <a:t>mekanis</a:t>
              </a:r>
              <a:endParaRPr lang="id-ID" sz="1800" dirty="0" smtClean="0">
                <a:cs typeface="Calibri" panose="020F0502020204030204" pitchFamily="34" charset="0"/>
              </a:endParaRPr>
            </a:p>
            <a:p>
              <a:pPr>
                <a:buFont typeface="Wingdings" panose="05000000000000000000" pitchFamily="2" charset="2"/>
                <a:buChar char="Ø"/>
              </a:pPr>
              <a:r>
                <a:rPr lang="id-ID" sz="1800" smtClean="0">
                  <a:cs typeface="Calibri" panose="020F0502020204030204" pitchFamily="34" charset="0"/>
                </a:rPr>
                <a:t>Semakin </a:t>
              </a:r>
              <a:r>
                <a:rPr lang="id-ID" sz="1800" smtClean="0">
                  <a:cs typeface="Calibri" panose="020F0502020204030204" pitchFamily="34" charset="0"/>
                </a:rPr>
                <a:t>pendek bidang miring semakin kecil keuntungan mekaniknya</a:t>
              </a:r>
              <a:endParaRPr lang="en-US" sz="1800" dirty="0">
                <a:cs typeface="Calibri" panose="020F0502020204030204" pitchFamily="34" charset="0"/>
              </a:endParaRPr>
            </a:p>
          </p:txBody>
        </p:sp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4" name="Rectangle 3"/>
                <p:cNvSpPr/>
                <p:nvPr/>
              </p:nvSpPr>
              <p:spPr>
                <a:xfrm>
                  <a:off x="762000" y="1428750"/>
                  <a:ext cx="2286000" cy="685800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𝐰</m:t>
                            </m:r>
                          </m:num>
                          <m:den>
                            <m:r>
                              <a:rPr lang="en-US" sz="20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𝐅</m:t>
                            </m:r>
                          </m:den>
                        </m:f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 b="1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𝐬</m:t>
                            </m:r>
                          </m:num>
                          <m:den>
                            <m:r>
                              <a:rPr lang="en-US" sz="20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𝐡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>
            <p:sp>
              <p:nvSpPr>
                <p:cNvPr id="4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000" y="1428750"/>
                  <a:ext cx="2286000" cy="685800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075" name="Picture 3" descr="E:\Trace bab 3\40 dan 42 bab 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940" y="1048930"/>
            <a:ext cx="4584260" cy="28944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arallelogram 5"/>
          <p:cNvSpPr/>
          <p:nvPr/>
        </p:nvSpPr>
        <p:spPr>
          <a:xfrm>
            <a:off x="-228600" y="253648"/>
            <a:ext cx="3200400" cy="517902"/>
          </a:xfrm>
          <a:prstGeom prst="parallelogram">
            <a:avLst/>
          </a:prstGeom>
          <a:solidFill>
            <a:srgbClr val="99378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019" tIns="19509" rIns="39019" bIns="19509" rtlCol="0" anchor="ctr"/>
          <a:lstStyle/>
          <a:p>
            <a:pPr algn="ctr"/>
            <a:endParaRPr lang="en-US" sz="2400">
              <a:solidFill>
                <a:srgbClr val="F0287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7468" y="312099"/>
            <a:ext cx="4128332" cy="430851"/>
          </a:xfrm>
          <a:prstGeom prst="rect">
            <a:avLst/>
          </a:prstGeom>
          <a:noFill/>
        </p:spPr>
        <p:txBody>
          <a:bodyPr wrap="square" lIns="91401" tIns="45702" rIns="91401" bIns="45702" rtlCol="0">
            <a:spAutoFit/>
          </a:bodyPr>
          <a:lstStyle/>
          <a:p>
            <a:pPr marL="0" lvl="1">
              <a:tabLst>
                <a:tab pos="679353" algn="l"/>
              </a:tabLst>
            </a:pPr>
            <a:r>
              <a:rPr lang="es-ES" sz="2200" b="1" dirty="0">
                <a:solidFill>
                  <a:schemeClr val="bg1"/>
                </a:solidFill>
              </a:rPr>
              <a:t>BIDANG MIRING</a:t>
            </a:r>
          </a:p>
        </p:txBody>
      </p:sp>
    </p:spTree>
    <p:extLst>
      <p:ext uri="{BB962C8B-B14F-4D97-AF65-F5344CB8AC3E}">
        <p14:creationId xmlns="" xmlns:p14="http://schemas.microsoft.com/office/powerpoint/2010/main" val="1049821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5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877491"/>
            <a:ext cx="5638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err="1">
                <a:cs typeface="Calibri" panose="020F0502020204030204" pitchFamily="34" charset="0"/>
              </a:rPr>
              <a:t>Katrol</a:t>
            </a:r>
            <a:r>
              <a:rPr lang="en-US" sz="1600" dirty="0">
                <a:cs typeface="Calibri" panose="020F0502020204030204" pitchFamily="34" charset="0"/>
              </a:rPr>
              <a:t> </a:t>
            </a:r>
            <a:r>
              <a:rPr lang="en-US" sz="1600" dirty="0" err="1">
                <a:cs typeface="Calibri" panose="020F0502020204030204" pitchFamily="34" charset="0"/>
              </a:rPr>
              <a:t>dapat</a:t>
            </a:r>
            <a:r>
              <a:rPr lang="en-US" sz="1600" dirty="0">
                <a:cs typeface="Calibri" panose="020F0502020204030204" pitchFamily="34" charset="0"/>
              </a:rPr>
              <a:t> </a:t>
            </a:r>
            <a:r>
              <a:rPr lang="en-US" sz="1600" dirty="0" err="1">
                <a:cs typeface="Calibri" panose="020F0502020204030204" pitchFamily="34" charset="0"/>
              </a:rPr>
              <a:t>merubah</a:t>
            </a:r>
            <a:r>
              <a:rPr lang="en-US" sz="1600" dirty="0">
                <a:cs typeface="Calibri" panose="020F0502020204030204" pitchFamily="34" charset="0"/>
              </a:rPr>
              <a:t> </a:t>
            </a:r>
            <a:r>
              <a:rPr lang="en-US" sz="1600" dirty="0" err="1">
                <a:cs typeface="Calibri" panose="020F0502020204030204" pitchFamily="34" charset="0"/>
              </a:rPr>
              <a:t>arah</a:t>
            </a:r>
            <a:r>
              <a:rPr lang="en-US" sz="1600" dirty="0">
                <a:cs typeface="Calibri" panose="020F0502020204030204" pitchFamily="34" charset="0"/>
              </a:rPr>
              <a:t> </a:t>
            </a:r>
            <a:r>
              <a:rPr lang="en-US" sz="1600" dirty="0" err="1" smtClean="0">
                <a:cs typeface="Calibri" panose="020F0502020204030204" pitchFamily="34" charset="0"/>
              </a:rPr>
              <a:t>gaya</a:t>
            </a:r>
            <a:r>
              <a:rPr lang="en-US" sz="1600" dirty="0" smtClean="0">
                <a:cs typeface="Calibri" panose="020F0502020204030204" pitchFamily="34" charset="0"/>
              </a:rPr>
              <a:t>.</a:t>
            </a:r>
            <a:endParaRPr lang="en-US" sz="1600" dirty="0"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400" dirty="0"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err="1">
                <a:cs typeface="Calibri" panose="020F0502020204030204" pitchFamily="34" charset="0"/>
              </a:rPr>
              <a:t>Berdasarkan</a:t>
            </a:r>
            <a:r>
              <a:rPr lang="en-US" sz="1600" dirty="0">
                <a:cs typeface="Calibri" panose="020F0502020204030204" pitchFamily="34" charset="0"/>
              </a:rPr>
              <a:t> </a:t>
            </a:r>
            <a:r>
              <a:rPr lang="en-US" sz="1600" dirty="0" err="1">
                <a:cs typeface="Calibri" panose="020F0502020204030204" pitchFamily="34" charset="0"/>
              </a:rPr>
              <a:t>tempat</a:t>
            </a:r>
            <a:r>
              <a:rPr lang="en-US" sz="1600" dirty="0">
                <a:cs typeface="Calibri" panose="020F0502020204030204" pitchFamily="34" charset="0"/>
              </a:rPr>
              <a:t> </a:t>
            </a:r>
            <a:r>
              <a:rPr lang="en-US" sz="1600" dirty="0" err="1">
                <a:cs typeface="Calibri" panose="020F0502020204030204" pitchFamily="34" charset="0"/>
              </a:rPr>
              <a:t>kedudukan</a:t>
            </a:r>
            <a:r>
              <a:rPr lang="en-US" sz="1600" dirty="0">
                <a:cs typeface="Calibri" panose="020F0502020204030204" pitchFamily="34" charset="0"/>
              </a:rPr>
              <a:t> </a:t>
            </a:r>
            <a:r>
              <a:rPr lang="en-US" sz="1600" dirty="0" err="1">
                <a:cs typeface="Calibri" panose="020F0502020204030204" pitchFamily="34" charset="0"/>
              </a:rPr>
              <a:t>katrol</a:t>
            </a:r>
            <a:r>
              <a:rPr lang="en-US" sz="1600" dirty="0">
                <a:cs typeface="Calibri" panose="020F0502020204030204" pitchFamily="34" charset="0"/>
              </a:rPr>
              <a:t> </a:t>
            </a:r>
            <a:r>
              <a:rPr lang="en-US" sz="1600" dirty="0" err="1">
                <a:cs typeface="Calibri" panose="020F0502020204030204" pitchFamily="34" charset="0"/>
              </a:rPr>
              <a:t>terbagi</a:t>
            </a:r>
            <a:r>
              <a:rPr lang="en-US" sz="1600" dirty="0">
                <a:cs typeface="Calibri" panose="020F0502020204030204" pitchFamily="34" charset="0"/>
              </a:rPr>
              <a:t> </a:t>
            </a:r>
            <a:r>
              <a:rPr lang="en-US" sz="1600" dirty="0" err="1">
                <a:cs typeface="Calibri" panose="020F0502020204030204" pitchFamily="34" charset="0"/>
              </a:rPr>
              <a:t>menjadi</a:t>
            </a:r>
            <a:r>
              <a:rPr lang="en-US" sz="1600" dirty="0">
                <a:cs typeface="Calibri" panose="020F0502020204030204" pitchFamily="34" charset="0"/>
              </a:rPr>
              <a:t>:</a:t>
            </a:r>
          </a:p>
          <a:p>
            <a:pPr marL="284163" lvl="1"/>
            <a:r>
              <a:rPr lang="en-US" sz="1600" dirty="0" smtClean="0">
                <a:cs typeface="Calibri" panose="020F0502020204030204" pitchFamily="34" charset="0"/>
              </a:rPr>
              <a:t>1.  </a:t>
            </a:r>
            <a:r>
              <a:rPr lang="en-US" sz="1600" dirty="0" err="1" smtClean="0">
                <a:cs typeface="Calibri" panose="020F0502020204030204" pitchFamily="34" charset="0"/>
              </a:rPr>
              <a:t>Katrol</a:t>
            </a:r>
            <a:r>
              <a:rPr lang="en-US" sz="1600" dirty="0" smtClean="0">
                <a:cs typeface="Calibri" panose="020F0502020204030204" pitchFamily="34" charset="0"/>
              </a:rPr>
              <a:t> </a:t>
            </a:r>
            <a:r>
              <a:rPr lang="en-US" sz="1600" dirty="0" err="1">
                <a:cs typeface="Calibri" panose="020F0502020204030204" pitchFamily="34" charset="0"/>
              </a:rPr>
              <a:t>tetap</a:t>
            </a:r>
            <a:r>
              <a:rPr lang="en-US" sz="1600" dirty="0">
                <a:cs typeface="Calibri" panose="020F0502020204030204" pitchFamily="34" charset="0"/>
              </a:rPr>
              <a:t> (</a:t>
            </a:r>
            <a:r>
              <a:rPr lang="en-US" sz="1600" dirty="0" err="1">
                <a:cs typeface="Calibri" panose="020F0502020204030204" pitchFamily="34" charset="0"/>
              </a:rPr>
              <a:t>titik</a:t>
            </a:r>
            <a:r>
              <a:rPr lang="en-US" sz="1600" dirty="0">
                <a:cs typeface="Calibri" panose="020F0502020204030204" pitchFamily="34" charset="0"/>
              </a:rPr>
              <a:t> </a:t>
            </a:r>
            <a:r>
              <a:rPr lang="en-US" sz="1600" dirty="0" err="1">
                <a:cs typeface="Calibri" panose="020F0502020204030204" pitchFamily="34" charset="0"/>
              </a:rPr>
              <a:t>tumpu</a:t>
            </a:r>
            <a:r>
              <a:rPr lang="en-US" sz="1600" dirty="0">
                <a:cs typeface="Calibri" panose="020F0502020204030204" pitchFamily="34" charset="0"/>
              </a:rPr>
              <a:t> </a:t>
            </a:r>
            <a:r>
              <a:rPr lang="en-US" sz="1600" dirty="0" err="1">
                <a:cs typeface="Calibri" panose="020F0502020204030204" pitchFamily="34" charset="0"/>
              </a:rPr>
              <a:t>berada</a:t>
            </a:r>
            <a:r>
              <a:rPr lang="en-US" sz="1600" dirty="0">
                <a:cs typeface="Calibri" panose="020F0502020204030204" pitchFamily="34" charset="0"/>
              </a:rPr>
              <a:t> di </a:t>
            </a:r>
            <a:r>
              <a:rPr lang="en-US" sz="1600" dirty="0" err="1">
                <a:cs typeface="Calibri" panose="020F0502020204030204" pitchFamily="34" charset="0"/>
              </a:rPr>
              <a:t>antara</a:t>
            </a:r>
            <a:r>
              <a:rPr lang="en-US" sz="1600" dirty="0">
                <a:cs typeface="Calibri" panose="020F0502020204030204" pitchFamily="34" charset="0"/>
              </a:rPr>
              <a:t> </a:t>
            </a:r>
            <a:r>
              <a:rPr lang="en-US" sz="1600" dirty="0" err="1">
                <a:cs typeface="Calibri" panose="020F0502020204030204" pitchFamily="34" charset="0"/>
              </a:rPr>
              <a:t>beban</a:t>
            </a:r>
            <a:r>
              <a:rPr lang="en-US" sz="1600" dirty="0">
                <a:cs typeface="Calibri" panose="020F0502020204030204" pitchFamily="34" charset="0"/>
              </a:rPr>
              <a:t> </a:t>
            </a:r>
            <a:r>
              <a:rPr lang="en-US" sz="1600" dirty="0" err="1" smtClean="0">
                <a:cs typeface="Calibri" panose="020F0502020204030204" pitchFamily="34" charset="0"/>
              </a:rPr>
              <a:t>dan</a:t>
            </a:r>
            <a:endParaRPr lang="en-US" sz="1600" dirty="0" smtClean="0">
              <a:cs typeface="Calibri" panose="020F0502020204030204" pitchFamily="34" charset="0"/>
            </a:endParaRPr>
          </a:p>
          <a:p>
            <a:pPr marL="284163" lvl="1"/>
            <a:r>
              <a:rPr lang="en-US" sz="1600" dirty="0">
                <a:cs typeface="Calibri" panose="020F0502020204030204" pitchFamily="34" charset="0"/>
              </a:rPr>
              <a:t> </a:t>
            </a:r>
            <a:r>
              <a:rPr lang="en-US" sz="1600" dirty="0" smtClean="0">
                <a:cs typeface="Calibri" panose="020F0502020204030204" pitchFamily="34" charset="0"/>
              </a:rPr>
              <a:t>    </a:t>
            </a:r>
            <a:r>
              <a:rPr lang="en-US" sz="1600" dirty="0" err="1">
                <a:cs typeface="Calibri" panose="020F0502020204030204" pitchFamily="34" charset="0"/>
              </a:rPr>
              <a:t>titik</a:t>
            </a:r>
            <a:r>
              <a:rPr lang="en-US" sz="1600" dirty="0">
                <a:cs typeface="Calibri" panose="020F0502020204030204" pitchFamily="34" charset="0"/>
              </a:rPr>
              <a:t> </a:t>
            </a:r>
            <a:r>
              <a:rPr lang="en-US" sz="1600" dirty="0" err="1">
                <a:cs typeface="Calibri" panose="020F0502020204030204" pitchFamily="34" charset="0"/>
              </a:rPr>
              <a:t>kuasa</a:t>
            </a:r>
            <a:r>
              <a:rPr lang="en-US" sz="1600" dirty="0" smtClean="0">
                <a:cs typeface="Calibri" panose="020F0502020204030204" pitchFamily="34" charset="0"/>
              </a:rPr>
              <a:t>).</a:t>
            </a:r>
            <a:endParaRPr lang="en-US" sz="1600" dirty="0">
              <a:cs typeface="Calibri" panose="020F0502020204030204" pitchFamily="34" charset="0"/>
            </a:endParaRPr>
          </a:p>
          <a:p>
            <a:pPr marL="627063" lvl="1" indent="-342900">
              <a:buFont typeface="+mj-lt"/>
              <a:buAutoNum type="arabicPeriod"/>
            </a:pPr>
            <a:endParaRPr lang="en-US" sz="1600" dirty="0">
              <a:cs typeface="Calibri" panose="020F0502020204030204" pitchFamily="34" charset="0"/>
            </a:endParaRPr>
          </a:p>
          <a:p>
            <a:pPr marL="627063" lvl="1" indent="-342900">
              <a:buFont typeface="+mj-lt"/>
              <a:buAutoNum type="arabicPeriod"/>
            </a:pPr>
            <a:endParaRPr lang="en-US" sz="1600" dirty="0">
              <a:cs typeface="Calibri" panose="020F050202020403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endParaRPr lang="id-ID" sz="1600" dirty="0">
              <a:cs typeface="Calibri" panose="020F0502020204030204" pitchFamily="34" charset="0"/>
            </a:endParaRPr>
          </a:p>
        </p:txBody>
      </p:sp>
      <p:pic>
        <p:nvPicPr>
          <p:cNvPr id="4" name="Picture 3" descr="D:\Perangkat SMP dan SMA\Template PPT\SMP IPA TERPADU K13N banner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44616"/>
            <a:ext cx="9144000" cy="5988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=""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2514600" y="1885950"/>
                <a:ext cx="2286000" cy="60960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KM</m:t>
                      </m:r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6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</m:sub>
                          </m:sSub>
                        </m:den>
                      </m:f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1885950"/>
                <a:ext cx="2286000" cy="60960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2514600" y="3105150"/>
                <a:ext cx="2286000" cy="54864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KM</m:t>
                      </m:r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6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</m:sub>
                          </m:sSub>
                        </m:den>
                      </m:f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3105150"/>
                <a:ext cx="2286000" cy="54864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2514600" y="4171950"/>
                <a:ext cx="2286000" cy="378791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KM</m:t>
                      </m:r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jumlah</m:t>
                      </m:r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tali</m:t>
                      </m:r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4171950"/>
                <a:ext cx="2286000" cy="378791"/>
              </a:xfrm>
              <a:prstGeom prst="rect">
                <a:avLst/>
              </a:prstGeom>
              <a:blipFill rotWithShape="1">
                <a:blip r:embed="rId5"/>
                <a:stretch>
                  <a:fillRect b="-317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773" y="1062488"/>
            <a:ext cx="858567" cy="1072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725" y="2181619"/>
            <a:ext cx="1057275" cy="1146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02" y="3017287"/>
            <a:ext cx="690562" cy="1318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7239000" y="1321532"/>
            <a:ext cx="1234633" cy="338554"/>
          </a:xfrm>
          <a:prstGeom prst="rect">
            <a:avLst/>
          </a:prstGeom>
          <a:solidFill>
            <a:schemeClr val="accent4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1600" dirty="0" err="1">
                <a:solidFill>
                  <a:schemeClr val="bg1"/>
                </a:solidFill>
                <a:cs typeface="Calibri" panose="020F0502020204030204" pitchFamily="34" charset="0"/>
              </a:rPr>
              <a:t>Katrol</a:t>
            </a:r>
            <a:r>
              <a:rPr lang="en-US" sz="1600" dirty="0">
                <a:solidFill>
                  <a:schemeClr val="bg1"/>
                </a:solidFill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Calibri" panose="020F0502020204030204" pitchFamily="34" charset="0"/>
              </a:rPr>
              <a:t>tetap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95999" y="2518587"/>
            <a:ext cx="1587294" cy="338554"/>
          </a:xfrm>
          <a:prstGeom prst="rect">
            <a:avLst/>
          </a:prstGeom>
          <a:solidFill>
            <a:schemeClr val="accent4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1600" dirty="0" err="1">
                <a:solidFill>
                  <a:schemeClr val="bg1"/>
                </a:solidFill>
                <a:cs typeface="Calibri" panose="020F0502020204030204" pitchFamily="34" charset="0"/>
              </a:rPr>
              <a:t>Katrol</a:t>
            </a:r>
            <a:r>
              <a:rPr lang="en-US" sz="1600" dirty="0">
                <a:solidFill>
                  <a:schemeClr val="bg1"/>
                </a:solidFill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Calibri" panose="020F0502020204030204" pitchFamily="34" charset="0"/>
              </a:rPr>
              <a:t>bergerak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091339" y="3676460"/>
            <a:ext cx="1346844" cy="338554"/>
          </a:xfrm>
          <a:prstGeom prst="rect">
            <a:avLst/>
          </a:prstGeom>
          <a:solidFill>
            <a:schemeClr val="accent4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1600" dirty="0" err="1">
                <a:solidFill>
                  <a:schemeClr val="bg1"/>
                </a:solidFill>
                <a:cs typeface="Calibri" panose="020F0502020204030204" pitchFamily="34" charset="0"/>
              </a:rPr>
              <a:t>Katrol</a:t>
            </a:r>
            <a:r>
              <a:rPr lang="en-US" sz="1600" dirty="0">
                <a:solidFill>
                  <a:schemeClr val="bg1"/>
                </a:solidFill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Calibri" panose="020F0502020204030204" pitchFamily="34" charset="0"/>
              </a:rPr>
              <a:t>ganda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7" name="Parallelogram 16"/>
          <p:cNvSpPr/>
          <p:nvPr/>
        </p:nvSpPr>
        <p:spPr>
          <a:xfrm>
            <a:off x="-228600" y="253648"/>
            <a:ext cx="2209800" cy="517902"/>
          </a:xfrm>
          <a:prstGeom prst="parallelogram">
            <a:avLst/>
          </a:prstGeom>
          <a:solidFill>
            <a:srgbClr val="99378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019" tIns="19509" rIns="39019" bIns="19509" rtlCol="0" anchor="ctr"/>
          <a:lstStyle/>
          <a:p>
            <a:pPr algn="ctr"/>
            <a:endParaRPr lang="en-US" sz="2400">
              <a:solidFill>
                <a:srgbClr val="F0287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7468" y="312099"/>
            <a:ext cx="4128332" cy="430851"/>
          </a:xfrm>
          <a:prstGeom prst="rect">
            <a:avLst/>
          </a:prstGeom>
          <a:noFill/>
        </p:spPr>
        <p:txBody>
          <a:bodyPr wrap="square" lIns="91401" tIns="45702" rIns="91401" bIns="45702" rtlCol="0">
            <a:spAutoFit/>
          </a:bodyPr>
          <a:lstStyle/>
          <a:p>
            <a:pPr marL="0" lvl="1">
              <a:tabLst>
                <a:tab pos="679353" algn="l"/>
              </a:tabLst>
            </a:pPr>
            <a:r>
              <a:rPr lang="es-ES" sz="2200" b="1" dirty="0">
                <a:solidFill>
                  <a:schemeClr val="bg1"/>
                </a:solidFill>
              </a:rPr>
              <a:t>KATROL</a:t>
            </a:r>
          </a:p>
        </p:txBody>
      </p:sp>
      <p:sp>
        <p:nvSpPr>
          <p:cNvPr id="8" name="Rectangle 7"/>
          <p:cNvSpPr/>
          <p:nvPr/>
        </p:nvSpPr>
        <p:spPr>
          <a:xfrm>
            <a:off x="381000" y="2578953"/>
            <a:ext cx="5562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4163" lvl="1"/>
            <a:r>
              <a:rPr lang="en-US" sz="1600" dirty="0" smtClean="0">
                <a:cs typeface="Calibri" panose="020F0502020204030204" pitchFamily="34" charset="0"/>
              </a:rPr>
              <a:t>2</a:t>
            </a:r>
            <a:r>
              <a:rPr lang="en-US" sz="1600" dirty="0">
                <a:cs typeface="Calibri" panose="020F0502020204030204" pitchFamily="34" charset="0"/>
              </a:rPr>
              <a:t>. </a:t>
            </a:r>
            <a:r>
              <a:rPr lang="en-US" sz="1600" dirty="0" smtClean="0">
                <a:cs typeface="Calibri" panose="020F0502020204030204" pitchFamily="34" charset="0"/>
              </a:rPr>
              <a:t> </a:t>
            </a:r>
            <a:r>
              <a:rPr lang="en-US" sz="1600" dirty="0" err="1" smtClean="0">
                <a:cs typeface="Calibri" panose="020F0502020204030204" pitchFamily="34" charset="0"/>
              </a:rPr>
              <a:t>Katrol</a:t>
            </a:r>
            <a:r>
              <a:rPr lang="en-US" sz="1600" dirty="0" smtClean="0">
                <a:cs typeface="Calibri" panose="020F0502020204030204" pitchFamily="34" charset="0"/>
              </a:rPr>
              <a:t> </a:t>
            </a:r>
            <a:r>
              <a:rPr lang="en-US" sz="1600" dirty="0" err="1">
                <a:cs typeface="Calibri" panose="020F0502020204030204" pitchFamily="34" charset="0"/>
              </a:rPr>
              <a:t>bergerak</a:t>
            </a:r>
            <a:r>
              <a:rPr lang="en-US" sz="1600" dirty="0">
                <a:cs typeface="Calibri" panose="020F0502020204030204" pitchFamily="34" charset="0"/>
              </a:rPr>
              <a:t> (</a:t>
            </a:r>
            <a:r>
              <a:rPr lang="en-US" sz="1600" dirty="0" err="1">
                <a:cs typeface="Calibri" panose="020F0502020204030204" pitchFamily="34" charset="0"/>
              </a:rPr>
              <a:t>beban</a:t>
            </a:r>
            <a:r>
              <a:rPr lang="en-US" sz="1600" dirty="0">
                <a:cs typeface="Calibri" panose="020F0502020204030204" pitchFamily="34" charset="0"/>
              </a:rPr>
              <a:t> </a:t>
            </a:r>
            <a:r>
              <a:rPr lang="en-US" sz="1600" dirty="0" err="1">
                <a:cs typeface="Calibri" panose="020F0502020204030204" pitchFamily="34" charset="0"/>
              </a:rPr>
              <a:t>berada</a:t>
            </a:r>
            <a:r>
              <a:rPr lang="en-US" sz="1600" dirty="0">
                <a:cs typeface="Calibri" panose="020F0502020204030204" pitchFamily="34" charset="0"/>
              </a:rPr>
              <a:t> </a:t>
            </a:r>
            <a:r>
              <a:rPr lang="en-US" sz="1600" dirty="0" err="1">
                <a:cs typeface="Calibri" panose="020F0502020204030204" pitchFamily="34" charset="0"/>
              </a:rPr>
              <a:t>diantara</a:t>
            </a:r>
            <a:r>
              <a:rPr lang="en-US" sz="1600" dirty="0">
                <a:cs typeface="Calibri" panose="020F0502020204030204" pitchFamily="34" charset="0"/>
              </a:rPr>
              <a:t> </a:t>
            </a:r>
            <a:r>
              <a:rPr lang="en-US" sz="1600" dirty="0" err="1">
                <a:cs typeface="Calibri" panose="020F0502020204030204" pitchFamily="34" charset="0"/>
              </a:rPr>
              <a:t>titik</a:t>
            </a:r>
            <a:r>
              <a:rPr lang="en-US" sz="1600" dirty="0">
                <a:cs typeface="Calibri" panose="020F0502020204030204" pitchFamily="34" charset="0"/>
              </a:rPr>
              <a:t> </a:t>
            </a:r>
            <a:r>
              <a:rPr lang="en-US" sz="1600" dirty="0" err="1" smtClean="0">
                <a:cs typeface="Calibri" panose="020F0502020204030204" pitchFamily="34" charset="0"/>
              </a:rPr>
              <a:t>kuasa</a:t>
            </a:r>
            <a:endParaRPr lang="en-US" sz="1600" dirty="0" smtClean="0">
              <a:cs typeface="Calibri" panose="020F0502020204030204" pitchFamily="34" charset="0"/>
            </a:endParaRPr>
          </a:p>
          <a:p>
            <a:pPr marL="284163" lvl="1"/>
            <a:r>
              <a:rPr lang="en-US" sz="1600" dirty="0">
                <a:cs typeface="Calibri" panose="020F0502020204030204" pitchFamily="34" charset="0"/>
              </a:rPr>
              <a:t> </a:t>
            </a:r>
            <a:r>
              <a:rPr lang="en-US" sz="1600" dirty="0" smtClean="0">
                <a:cs typeface="Calibri" panose="020F0502020204030204" pitchFamily="34" charset="0"/>
              </a:rPr>
              <a:t>    </a:t>
            </a:r>
            <a:r>
              <a:rPr lang="en-US" sz="1600" dirty="0" err="1" smtClean="0">
                <a:cs typeface="Calibri" panose="020F0502020204030204" pitchFamily="34" charset="0"/>
              </a:rPr>
              <a:t>dan</a:t>
            </a:r>
            <a:r>
              <a:rPr lang="en-US" sz="1600" dirty="0" smtClean="0">
                <a:cs typeface="Calibri" panose="020F0502020204030204" pitchFamily="34" charset="0"/>
              </a:rPr>
              <a:t> </a:t>
            </a:r>
            <a:r>
              <a:rPr lang="en-US" sz="1600" dirty="0" err="1">
                <a:cs typeface="Calibri" panose="020F0502020204030204" pitchFamily="34" charset="0"/>
              </a:rPr>
              <a:t>titik</a:t>
            </a:r>
            <a:r>
              <a:rPr lang="en-US" sz="1600" dirty="0">
                <a:cs typeface="Calibri" panose="020F0502020204030204" pitchFamily="34" charset="0"/>
              </a:rPr>
              <a:t> </a:t>
            </a:r>
            <a:r>
              <a:rPr lang="en-US" sz="1600" dirty="0" err="1">
                <a:cs typeface="Calibri" panose="020F0502020204030204" pitchFamily="34" charset="0"/>
              </a:rPr>
              <a:t>tumpu</a:t>
            </a:r>
            <a:r>
              <a:rPr lang="en-US" sz="1600" dirty="0" smtClean="0">
                <a:cs typeface="Calibri" panose="020F0502020204030204" pitchFamily="34" charset="0"/>
              </a:rPr>
              <a:t>).</a:t>
            </a:r>
            <a:endParaRPr lang="en-US" sz="1600" dirty="0">
              <a:cs typeface="Calibri" panose="020F050202020403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endParaRPr lang="en-US" sz="1600" dirty="0">
              <a:cs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22488" y="3739575"/>
            <a:ext cx="49925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3. </a:t>
            </a:r>
            <a:r>
              <a:rPr lang="en-US" sz="1600" dirty="0" err="1" smtClean="0"/>
              <a:t>Katrol</a:t>
            </a:r>
            <a:r>
              <a:rPr lang="en-US" sz="1600" dirty="0" smtClean="0"/>
              <a:t> </a:t>
            </a:r>
            <a:r>
              <a:rPr lang="en-US" sz="1600" dirty="0" err="1"/>
              <a:t>ganda</a:t>
            </a:r>
            <a:r>
              <a:rPr lang="en-US" sz="1600" dirty="0"/>
              <a:t> (</a:t>
            </a:r>
            <a:r>
              <a:rPr lang="en-US" sz="1600" dirty="0" err="1"/>
              <a:t>gabungan</a:t>
            </a:r>
            <a:r>
              <a:rPr lang="en-US" sz="1600" dirty="0"/>
              <a:t> </a:t>
            </a:r>
            <a:r>
              <a:rPr lang="en-US" sz="1600" dirty="0" err="1"/>
              <a:t>katrol</a:t>
            </a:r>
            <a:r>
              <a:rPr lang="en-US" sz="1600" dirty="0"/>
              <a:t> </a:t>
            </a:r>
            <a:r>
              <a:rPr lang="en-US" sz="1600" dirty="0" err="1"/>
              <a:t>tetap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 smtClean="0"/>
              <a:t>katrol</a:t>
            </a:r>
            <a:endParaRPr lang="en-US" sz="1600" dirty="0" smtClean="0"/>
          </a:p>
          <a:p>
            <a:r>
              <a:rPr lang="en-US" sz="1600" dirty="0"/>
              <a:t> </a:t>
            </a:r>
            <a:r>
              <a:rPr lang="en-US" sz="1600" dirty="0" smtClean="0"/>
              <a:t>   </a:t>
            </a:r>
            <a:r>
              <a:rPr lang="en-US" sz="1600" dirty="0" err="1"/>
              <a:t>bergerak</a:t>
            </a:r>
            <a:r>
              <a:rPr lang="en-US" sz="1600" dirty="0" smtClean="0"/>
              <a:t>).</a:t>
            </a:r>
            <a:endParaRPr lang="en-US" sz="1600" dirty="0"/>
          </a:p>
        </p:txBody>
      </p:sp>
    </p:spTree>
    <p:extLst>
      <p:ext uri="{BB962C8B-B14F-4D97-AF65-F5344CB8AC3E}">
        <p14:creationId xmlns="" xmlns:p14="http://schemas.microsoft.com/office/powerpoint/2010/main" val="1120110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25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5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750"/>
                            </p:stCondLst>
                            <p:childTnLst>
                              <p:par>
                                <p:cTn id="41" presetID="6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75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5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6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75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25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75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4" grpId="0" animBg="1"/>
      <p:bldP spid="15" grpId="0" animBg="1"/>
      <p:bldP spid="16" grpId="0" animBg="1"/>
      <p:bldP spid="17" grpId="0" animBg="1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-383178" y="819150"/>
            <a:ext cx="3278778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28600" y="219766"/>
            <a:ext cx="3124200" cy="523184"/>
          </a:xfrm>
          <a:prstGeom prst="rect">
            <a:avLst/>
          </a:prstGeom>
          <a:noFill/>
        </p:spPr>
        <p:txBody>
          <a:bodyPr wrap="square" lIns="91401" tIns="45702" rIns="91401" bIns="45702" rtlCol="0">
            <a:spAutoFit/>
          </a:bodyPr>
          <a:lstStyle/>
          <a:p>
            <a:pPr marL="0" lvl="1">
              <a:tabLst>
                <a:tab pos="679353" algn="l"/>
              </a:tabLst>
            </a:pPr>
            <a:r>
              <a:rPr lang="en-US" sz="2800" b="1" dirty="0" smtClean="0"/>
              <a:t>PETA KONSEP</a:t>
            </a:r>
            <a:endParaRPr lang="id-ID" sz="2800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84102" y="1123950"/>
            <a:ext cx="8975795" cy="2755333"/>
            <a:chOff x="84102" y="1421775"/>
            <a:chExt cx="8975795" cy="2755333"/>
          </a:xfrm>
        </p:grpSpPr>
        <p:sp>
          <p:nvSpPr>
            <p:cNvPr id="7" name="Freeform 6"/>
            <p:cNvSpPr/>
            <p:nvPr/>
          </p:nvSpPr>
          <p:spPr>
            <a:xfrm>
              <a:off x="7760769" y="2096731"/>
              <a:ext cx="649564" cy="30913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10665"/>
                  </a:lnTo>
                  <a:lnTo>
                    <a:pt x="649564" y="210665"/>
                  </a:lnTo>
                  <a:lnTo>
                    <a:pt x="649564" y="309133"/>
                  </a:lnTo>
                </a:path>
              </a:pathLst>
            </a:custGeom>
            <a:noFill/>
          </p:spPr>
          <p:style>
            <a:lnRef idx="2">
              <a:schemeClr val="dk2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Freeform 7"/>
            <p:cNvSpPr/>
            <p:nvPr/>
          </p:nvSpPr>
          <p:spPr>
            <a:xfrm>
              <a:off x="7111205" y="2096731"/>
              <a:ext cx="649564" cy="30913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649564" y="0"/>
                  </a:moveTo>
                  <a:lnTo>
                    <a:pt x="649564" y="210665"/>
                  </a:lnTo>
                  <a:lnTo>
                    <a:pt x="0" y="210665"/>
                  </a:lnTo>
                  <a:lnTo>
                    <a:pt x="0" y="309133"/>
                  </a:lnTo>
                </a:path>
              </a:pathLst>
            </a:custGeom>
            <a:noFill/>
          </p:spPr>
          <p:style>
            <a:lnRef idx="2">
              <a:schemeClr val="dk2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Freeform 8"/>
            <p:cNvSpPr/>
            <p:nvPr/>
          </p:nvSpPr>
          <p:spPr>
            <a:xfrm>
              <a:off x="5812076" y="3080821"/>
              <a:ext cx="1299128" cy="30913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10665"/>
                  </a:lnTo>
                  <a:lnTo>
                    <a:pt x="1299128" y="210665"/>
                  </a:lnTo>
                  <a:lnTo>
                    <a:pt x="1299128" y="309133"/>
                  </a:lnTo>
                </a:path>
              </a:pathLst>
            </a:custGeom>
            <a:noFill/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5766356" y="3080821"/>
              <a:ext cx="91440" cy="30913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309133"/>
                  </a:lnTo>
                </a:path>
              </a:pathLst>
            </a:custGeom>
            <a:noFill/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4512948" y="3080821"/>
              <a:ext cx="1299128" cy="30913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299128" y="0"/>
                  </a:moveTo>
                  <a:lnTo>
                    <a:pt x="1299128" y="210665"/>
                  </a:lnTo>
                  <a:lnTo>
                    <a:pt x="0" y="210665"/>
                  </a:lnTo>
                  <a:lnTo>
                    <a:pt x="0" y="309133"/>
                  </a:lnTo>
                </a:path>
              </a:pathLst>
            </a:custGeom>
            <a:noFill/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3863384" y="2096731"/>
              <a:ext cx="1948692" cy="30913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10665"/>
                  </a:lnTo>
                  <a:lnTo>
                    <a:pt x="1948692" y="210665"/>
                  </a:lnTo>
                  <a:lnTo>
                    <a:pt x="1948692" y="309133"/>
                  </a:lnTo>
                </a:path>
              </a:pathLst>
            </a:custGeom>
            <a:noFill/>
          </p:spPr>
          <p:style>
            <a:lnRef idx="2">
              <a:schemeClr val="dk2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3213820" y="2096731"/>
              <a:ext cx="649564" cy="30913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649564" y="0"/>
                  </a:moveTo>
                  <a:lnTo>
                    <a:pt x="649564" y="210665"/>
                  </a:lnTo>
                  <a:lnTo>
                    <a:pt x="0" y="210665"/>
                  </a:lnTo>
                  <a:lnTo>
                    <a:pt x="0" y="309133"/>
                  </a:lnTo>
                </a:path>
              </a:pathLst>
            </a:custGeom>
            <a:noFill/>
          </p:spPr>
          <p:style>
            <a:lnRef idx="2">
              <a:schemeClr val="dk2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1914692" y="3080821"/>
              <a:ext cx="1299128" cy="30913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10665"/>
                  </a:lnTo>
                  <a:lnTo>
                    <a:pt x="1299128" y="210665"/>
                  </a:lnTo>
                  <a:lnTo>
                    <a:pt x="1299128" y="309133"/>
                  </a:lnTo>
                </a:path>
              </a:pathLst>
            </a:custGeom>
            <a:noFill/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1868972" y="3080821"/>
              <a:ext cx="91440" cy="30913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309133"/>
                  </a:lnTo>
                </a:path>
              </a:pathLst>
            </a:custGeom>
            <a:noFill/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615564" y="3080821"/>
              <a:ext cx="1299128" cy="30913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299128" y="0"/>
                  </a:moveTo>
                  <a:lnTo>
                    <a:pt x="1299128" y="210665"/>
                  </a:lnTo>
                  <a:lnTo>
                    <a:pt x="0" y="210665"/>
                  </a:lnTo>
                  <a:lnTo>
                    <a:pt x="0" y="309133"/>
                  </a:lnTo>
                </a:path>
              </a:pathLst>
            </a:custGeom>
            <a:noFill/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Freeform 16"/>
            <p:cNvSpPr/>
            <p:nvPr/>
          </p:nvSpPr>
          <p:spPr>
            <a:xfrm>
              <a:off x="1914692" y="2096731"/>
              <a:ext cx="1948692" cy="30913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948692" y="0"/>
                  </a:moveTo>
                  <a:lnTo>
                    <a:pt x="1948692" y="210665"/>
                  </a:lnTo>
                  <a:lnTo>
                    <a:pt x="0" y="210665"/>
                  </a:lnTo>
                  <a:lnTo>
                    <a:pt x="0" y="309133"/>
                  </a:lnTo>
                </a:path>
              </a:pathLst>
            </a:custGeom>
            <a:noFill/>
          </p:spPr>
          <p:style>
            <a:lnRef idx="2">
              <a:schemeClr val="dk2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Rounded Rectangle 17"/>
            <p:cNvSpPr/>
            <p:nvPr/>
          </p:nvSpPr>
          <p:spPr>
            <a:xfrm>
              <a:off x="3331923" y="1421775"/>
              <a:ext cx="1062923" cy="67495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Freeform 18"/>
            <p:cNvSpPr/>
            <p:nvPr/>
          </p:nvSpPr>
          <p:spPr>
            <a:xfrm>
              <a:off x="3450025" y="1533973"/>
              <a:ext cx="1062923" cy="674956"/>
            </a:xfrm>
            <a:custGeom>
              <a:avLst/>
              <a:gdLst>
                <a:gd name="connsiteX0" fmla="*/ 0 w 1062923"/>
                <a:gd name="connsiteY0" fmla="*/ 67496 h 674956"/>
                <a:gd name="connsiteX1" fmla="*/ 67496 w 1062923"/>
                <a:gd name="connsiteY1" fmla="*/ 0 h 674956"/>
                <a:gd name="connsiteX2" fmla="*/ 995427 w 1062923"/>
                <a:gd name="connsiteY2" fmla="*/ 0 h 674956"/>
                <a:gd name="connsiteX3" fmla="*/ 1062923 w 1062923"/>
                <a:gd name="connsiteY3" fmla="*/ 67496 h 674956"/>
                <a:gd name="connsiteX4" fmla="*/ 1062923 w 1062923"/>
                <a:gd name="connsiteY4" fmla="*/ 607460 h 674956"/>
                <a:gd name="connsiteX5" fmla="*/ 995427 w 1062923"/>
                <a:gd name="connsiteY5" fmla="*/ 674956 h 674956"/>
                <a:gd name="connsiteX6" fmla="*/ 67496 w 1062923"/>
                <a:gd name="connsiteY6" fmla="*/ 674956 h 674956"/>
                <a:gd name="connsiteX7" fmla="*/ 0 w 1062923"/>
                <a:gd name="connsiteY7" fmla="*/ 607460 h 674956"/>
                <a:gd name="connsiteX8" fmla="*/ 0 w 1062923"/>
                <a:gd name="connsiteY8" fmla="*/ 67496 h 674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2923" h="674956">
                  <a:moveTo>
                    <a:pt x="0" y="67496"/>
                  </a:moveTo>
                  <a:cubicBezTo>
                    <a:pt x="0" y="30219"/>
                    <a:pt x="30219" y="0"/>
                    <a:pt x="67496" y="0"/>
                  </a:cubicBezTo>
                  <a:lnTo>
                    <a:pt x="995427" y="0"/>
                  </a:lnTo>
                  <a:cubicBezTo>
                    <a:pt x="1032704" y="0"/>
                    <a:pt x="1062923" y="30219"/>
                    <a:pt x="1062923" y="67496"/>
                  </a:cubicBezTo>
                  <a:lnTo>
                    <a:pt x="1062923" y="607460"/>
                  </a:lnTo>
                  <a:cubicBezTo>
                    <a:pt x="1062923" y="644737"/>
                    <a:pt x="1032704" y="674956"/>
                    <a:pt x="995427" y="674956"/>
                  </a:cubicBezTo>
                  <a:lnTo>
                    <a:pt x="67496" y="674956"/>
                  </a:lnTo>
                  <a:cubicBezTo>
                    <a:pt x="30219" y="674956"/>
                    <a:pt x="0" y="644737"/>
                    <a:pt x="0" y="607460"/>
                  </a:cubicBezTo>
                  <a:lnTo>
                    <a:pt x="0" y="67496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  <a:alpha val="90000"/>
              </a:schemeClr>
            </a:solidFill>
          </p:spPr>
          <p:style>
            <a:lnRef idx="2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0729" tIns="80729" rIns="80729" bIns="80729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i="0" kern="1200" dirty="0" err="1">
                  <a:solidFill>
                    <a:schemeClr val="tx1"/>
                  </a:solidFill>
                  <a:cs typeface="Calibri" panose="020F0502020204030204" pitchFamily="34" charset="0"/>
                </a:rPr>
                <a:t>Pesawat</a:t>
              </a:r>
              <a:r>
                <a:rPr lang="en-US" sz="1200" b="1" i="0" kern="1200" dirty="0">
                  <a:solidFill>
                    <a:schemeClr val="tx1"/>
                  </a:solidFill>
                  <a:cs typeface="Calibri" panose="020F0502020204030204" pitchFamily="34" charset="0"/>
                </a:rPr>
                <a:t> </a:t>
              </a:r>
              <a:r>
                <a:rPr lang="en-US" sz="1200" b="1" i="0" kern="1200" dirty="0" err="1">
                  <a:solidFill>
                    <a:schemeClr val="tx1"/>
                  </a:solidFill>
                  <a:cs typeface="Calibri" panose="020F0502020204030204" pitchFamily="34" charset="0"/>
                </a:rPr>
                <a:t>Sederhana</a:t>
              </a:r>
              <a:endParaRPr lang="en-US" sz="1200" b="1" i="0" kern="1200" dirty="0">
                <a:solidFill>
                  <a:schemeClr val="tx1"/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1383230" y="2405865"/>
              <a:ext cx="1062923" cy="67495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1501333" y="2518062"/>
              <a:ext cx="1062923" cy="674956"/>
            </a:xfrm>
            <a:custGeom>
              <a:avLst/>
              <a:gdLst>
                <a:gd name="connsiteX0" fmla="*/ 0 w 1062923"/>
                <a:gd name="connsiteY0" fmla="*/ 67496 h 674956"/>
                <a:gd name="connsiteX1" fmla="*/ 67496 w 1062923"/>
                <a:gd name="connsiteY1" fmla="*/ 0 h 674956"/>
                <a:gd name="connsiteX2" fmla="*/ 995427 w 1062923"/>
                <a:gd name="connsiteY2" fmla="*/ 0 h 674956"/>
                <a:gd name="connsiteX3" fmla="*/ 1062923 w 1062923"/>
                <a:gd name="connsiteY3" fmla="*/ 67496 h 674956"/>
                <a:gd name="connsiteX4" fmla="*/ 1062923 w 1062923"/>
                <a:gd name="connsiteY4" fmla="*/ 607460 h 674956"/>
                <a:gd name="connsiteX5" fmla="*/ 995427 w 1062923"/>
                <a:gd name="connsiteY5" fmla="*/ 674956 h 674956"/>
                <a:gd name="connsiteX6" fmla="*/ 67496 w 1062923"/>
                <a:gd name="connsiteY6" fmla="*/ 674956 h 674956"/>
                <a:gd name="connsiteX7" fmla="*/ 0 w 1062923"/>
                <a:gd name="connsiteY7" fmla="*/ 607460 h 674956"/>
                <a:gd name="connsiteX8" fmla="*/ 0 w 1062923"/>
                <a:gd name="connsiteY8" fmla="*/ 67496 h 674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2923" h="674956">
                  <a:moveTo>
                    <a:pt x="0" y="67496"/>
                  </a:moveTo>
                  <a:cubicBezTo>
                    <a:pt x="0" y="30219"/>
                    <a:pt x="30219" y="0"/>
                    <a:pt x="67496" y="0"/>
                  </a:cubicBezTo>
                  <a:lnTo>
                    <a:pt x="995427" y="0"/>
                  </a:lnTo>
                  <a:cubicBezTo>
                    <a:pt x="1032704" y="0"/>
                    <a:pt x="1062923" y="30219"/>
                    <a:pt x="1062923" y="67496"/>
                  </a:cubicBezTo>
                  <a:lnTo>
                    <a:pt x="1062923" y="607460"/>
                  </a:lnTo>
                  <a:cubicBezTo>
                    <a:pt x="1062923" y="644737"/>
                    <a:pt x="1032704" y="674956"/>
                    <a:pt x="995427" y="674956"/>
                  </a:cubicBezTo>
                  <a:lnTo>
                    <a:pt x="67496" y="674956"/>
                  </a:lnTo>
                  <a:cubicBezTo>
                    <a:pt x="30219" y="674956"/>
                    <a:pt x="0" y="644737"/>
                    <a:pt x="0" y="607460"/>
                  </a:cubicBezTo>
                  <a:lnTo>
                    <a:pt x="0" y="67496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  <a:alpha val="90000"/>
              </a:schemeClr>
            </a:solidFill>
          </p:spPr>
          <p:style>
            <a:lnRef idx="2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3109" tIns="73109" rIns="73109" bIns="73109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i="0" kern="1200" dirty="0" err="1">
                  <a:solidFill>
                    <a:schemeClr val="tx1"/>
                  </a:solidFill>
                  <a:cs typeface="Calibri" panose="020F0502020204030204" pitchFamily="34" charset="0"/>
                </a:rPr>
                <a:t>Pengungkit</a:t>
              </a:r>
              <a:endParaRPr lang="en-US" sz="1200" b="1" i="0" kern="1200" dirty="0">
                <a:solidFill>
                  <a:schemeClr val="tx1"/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84102" y="3389954"/>
              <a:ext cx="1062923" cy="67495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202205" y="3502152"/>
              <a:ext cx="1062923" cy="674956"/>
            </a:xfrm>
            <a:custGeom>
              <a:avLst/>
              <a:gdLst>
                <a:gd name="connsiteX0" fmla="*/ 0 w 1062923"/>
                <a:gd name="connsiteY0" fmla="*/ 67496 h 674956"/>
                <a:gd name="connsiteX1" fmla="*/ 67496 w 1062923"/>
                <a:gd name="connsiteY1" fmla="*/ 0 h 674956"/>
                <a:gd name="connsiteX2" fmla="*/ 995427 w 1062923"/>
                <a:gd name="connsiteY2" fmla="*/ 0 h 674956"/>
                <a:gd name="connsiteX3" fmla="*/ 1062923 w 1062923"/>
                <a:gd name="connsiteY3" fmla="*/ 67496 h 674956"/>
                <a:gd name="connsiteX4" fmla="*/ 1062923 w 1062923"/>
                <a:gd name="connsiteY4" fmla="*/ 607460 h 674956"/>
                <a:gd name="connsiteX5" fmla="*/ 995427 w 1062923"/>
                <a:gd name="connsiteY5" fmla="*/ 674956 h 674956"/>
                <a:gd name="connsiteX6" fmla="*/ 67496 w 1062923"/>
                <a:gd name="connsiteY6" fmla="*/ 674956 h 674956"/>
                <a:gd name="connsiteX7" fmla="*/ 0 w 1062923"/>
                <a:gd name="connsiteY7" fmla="*/ 607460 h 674956"/>
                <a:gd name="connsiteX8" fmla="*/ 0 w 1062923"/>
                <a:gd name="connsiteY8" fmla="*/ 67496 h 674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2923" h="674956">
                  <a:moveTo>
                    <a:pt x="0" y="67496"/>
                  </a:moveTo>
                  <a:cubicBezTo>
                    <a:pt x="0" y="30219"/>
                    <a:pt x="30219" y="0"/>
                    <a:pt x="67496" y="0"/>
                  </a:cubicBezTo>
                  <a:lnTo>
                    <a:pt x="995427" y="0"/>
                  </a:lnTo>
                  <a:cubicBezTo>
                    <a:pt x="1032704" y="0"/>
                    <a:pt x="1062923" y="30219"/>
                    <a:pt x="1062923" y="67496"/>
                  </a:cubicBezTo>
                  <a:lnTo>
                    <a:pt x="1062923" y="607460"/>
                  </a:lnTo>
                  <a:cubicBezTo>
                    <a:pt x="1062923" y="644737"/>
                    <a:pt x="1032704" y="674956"/>
                    <a:pt x="995427" y="674956"/>
                  </a:cubicBezTo>
                  <a:lnTo>
                    <a:pt x="67496" y="674956"/>
                  </a:lnTo>
                  <a:cubicBezTo>
                    <a:pt x="30219" y="674956"/>
                    <a:pt x="0" y="644737"/>
                    <a:pt x="0" y="607460"/>
                  </a:cubicBezTo>
                  <a:lnTo>
                    <a:pt x="0" y="67496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  <a:alpha val="90000"/>
              </a:schemeClr>
            </a:solidFill>
          </p:spPr>
          <p:style>
            <a:lnRef idx="2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3109" tIns="73109" rIns="73109" bIns="73109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i="0" kern="1200" dirty="0" err="1">
                  <a:solidFill>
                    <a:schemeClr val="tx1"/>
                  </a:solidFill>
                  <a:cs typeface="Calibri" panose="020F0502020204030204" pitchFamily="34" charset="0"/>
                </a:rPr>
                <a:t>Pengungkit</a:t>
              </a:r>
              <a:r>
                <a:rPr lang="en-US" sz="1200" b="1" i="0" kern="1200" dirty="0">
                  <a:solidFill>
                    <a:schemeClr val="tx1"/>
                  </a:solidFill>
                  <a:cs typeface="Calibri" panose="020F0502020204030204" pitchFamily="34" charset="0"/>
                </a:rPr>
                <a:t> </a:t>
              </a:r>
              <a:r>
                <a:rPr lang="en-US" sz="1200" b="1" i="0" kern="1200" dirty="0" err="1">
                  <a:solidFill>
                    <a:schemeClr val="tx1"/>
                  </a:solidFill>
                  <a:cs typeface="Calibri" panose="020F0502020204030204" pitchFamily="34" charset="0"/>
                </a:rPr>
                <a:t>jenis</a:t>
              </a:r>
              <a:r>
                <a:rPr lang="en-US" sz="1200" b="1" i="0" kern="1200" dirty="0">
                  <a:solidFill>
                    <a:schemeClr val="tx1"/>
                  </a:solidFill>
                  <a:cs typeface="Calibri" panose="020F0502020204030204" pitchFamily="34" charset="0"/>
                </a:rPr>
                <a:t> </a:t>
              </a:r>
              <a:r>
                <a:rPr lang="en-US" sz="1200" b="1" i="0" kern="1200" dirty="0" err="1">
                  <a:solidFill>
                    <a:schemeClr val="tx1"/>
                  </a:solidFill>
                  <a:cs typeface="Calibri" panose="020F0502020204030204" pitchFamily="34" charset="0"/>
                </a:rPr>
                <a:t>pertama</a:t>
              </a:r>
              <a:endParaRPr lang="en-US" sz="1200" b="1" i="0" kern="1200" dirty="0">
                <a:solidFill>
                  <a:schemeClr val="tx1"/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1383230" y="3389954"/>
              <a:ext cx="1062923" cy="67495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1501333" y="3502152"/>
              <a:ext cx="1062923" cy="674956"/>
            </a:xfrm>
            <a:custGeom>
              <a:avLst/>
              <a:gdLst>
                <a:gd name="connsiteX0" fmla="*/ 0 w 1062923"/>
                <a:gd name="connsiteY0" fmla="*/ 67496 h 674956"/>
                <a:gd name="connsiteX1" fmla="*/ 67496 w 1062923"/>
                <a:gd name="connsiteY1" fmla="*/ 0 h 674956"/>
                <a:gd name="connsiteX2" fmla="*/ 995427 w 1062923"/>
                <a:gd name="connsiteY2" fmla="*/ 0 h 674956"/>
                <a:gd name="connsiteX3" fmla="*/ 1062923 w 1062923"/>
                <a:gd name="connsiteY3" fmla="*/ 67496 h 674956"/>
                <a:gd name="connsiteX4" fmla="*/ 1062923 w 1062923"/>
                <a:gd name="connsiteY4" fmla="*/ 607460 h 674956"/>
                <a:gd name="connsiteX5" fmla="*/ 995427 w 1062923"/>
                <a:gd name="connsiteY5" fmla="*/ 674956 h 674956"/>
                <a:gd name="connsiteX6" fmla="*/ 67496 w 1062923"/>
                <a:gd name="connsiteY6" fmla="*/ 674956 h 674956"/>
                <a:gd name="connsiteX7" fmla="*/ 0 w 1062923"/>
                <a:gd name="connsiteY7" fmla="*/ 607460 h 674956"/>
                <a:gd name="connsiteX8" fmla="*/ 0 w 1062923"/>
                <a:gd name="connsiteY8" fmla="*/ 67496 h 674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2923" h="674956">
                  <a:moveTo>
                    <a:pt x="0" y="67496"/>
                  </a:moveTo>
                  <a:cubicBezTo>
                    <a:pt x="0" y="30219"/>
                    <a:pt x="30219" y="0"/>
                    <a:pt x="67496" y="0"/>
                  </a:cubicBezTo>
                  <a:lnTo>
                    <a:pt x="995427" y="0"/>
                  </a:lnTo>
                  <a:cubicBezTo>
                    <a:pt x="1032704" y="0"/>
                    <a:pt x="1062923" y="30219"/>
                    <a:pt x="1062923" y="67496"/>
                  </a:cubicBezTo>
                  <a:lnTo>
                    <a:pt x="1062923" y="607460"/>
                  </a:lnTo>
                  <a:cubicBezTo>
                    <a:pt x="1062923" y="644737"/>
                    <a:pt x="1032704" y="674956"/>
                    <a:pt x="995427" y="674956"/>
                  </a:cubicBezTo>
                  <a:lnTo>
                    <a:pt x="67496" y="674956"/>
                  </a:lnTo>
                  <a:cubicBezTo>
                    <a:pt x="30219" y="674956"/>
                    <a:pt x="0" y="644737"/>
                    <a:pt x="0" y="607460"/>
                  </a:cubicBezTo>
                  <a:lnTo>
                    <a:pt x="0" y="67496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  <a:alpha val="90000"/>
              </a:schemeClr>
            </a:solidFill>
          </p:spPr>
          <p:style>
            <a:lnRef idx="2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3109" tIns="73109" rIns="73109" bIns="73109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i="0" kern="1200" dirty="0" err="1">
                  <a:solidFill>
                    <a:schemeClr val="tx1"/>
                  </a:solidFill>
                  <a:cs typeface="Calibri" panose="020F0502020204030204" pitchFamily="34" charset="0"/>
                </a:rPr>
                <a:t>Pengungkit</a:t>
              </a:r>
              <a:r>
                <a:rPr lang="en-US" sz="1200" b="1" i="0" kern="1200" dirty="0">
                  <a:solidFill>
                    <a:schemeClr val="tx1"/>
                  </a:solidFill>
                  <a:cs typeface="Calibri" panose="020F0502020204030204" pitchFamily="34" charset="0"/>
                </a:rPr>
                <a:t> </a:t>
              </a:r>
              <a:r>
                <a:rPr lang="en-US" sz="1200" b="1" i="0" kern="1200" dirty="0" err="1">
                  <a:solidFill>
                    <a:schemeClr val="tx1"/>
                  </a:solidFill>
                  <a:cs typeface="Calibri" panose="020F0502020204030204" pitchFamily="34" charset="0"/>
                </a:rPr>
                <a:t>jenis</a:t>
              </a:r>
              <a:r>
                <a:rPr lang="en-US" sz="1200" b="1" i="0" kern="1200" dirty="0">
                  <a:solidFill>
                    <a:schemeClr val="tx1"/>
                  </a:solidFill>
                  <a:cs typeface="Calibri" panose="020F0502020204030204" pitchFamily="34" charset="0"/>
                </a:rPr>
                <a:t> </a:t>
              </a:r>
              <a:r>
                <a:rPr lang="en-US" sz="1200" b="1" i="0" kern="1200" dirty="0" err="1">
                  <a:solidFill>
                    <a:schemeClr val="tx1"/>
                  </a:solidFill>
                  <a:cs typeface="Calibri" panose="020F0502020204030204" pitchFamily="34" charset="0"/>
                </a:rPr>
                <a:t>kedua</a:t>
              </a:r>
              <a:endParaRPr lang="en-US" sz="1200" b="1" i="0" kern="1200" dirty="0">
                <a:solidFill>
                  <a:schemeClr val="tx1"/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2682359" y="3389954"/>
              <a:ext cx="1062923" cy="67495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Freeform 26"/>
            <p:cNvSpPr/>
            <p:nvPr/>
          </p:nvSpPr>
          <p:spPr>
            <a:xfrm>
              <a:off x="2800461" y="3502152"/>
              <a:ext cx="1062923" cy="674956"/>
            </a:xfrm>
            <a:custGeom>
              <a:avLst/>
              <a:gdLst>
                <a:gd name="connsiteX0" fmla="*/ 0 w 1062923"/>
                <a:gd name="connsiteY0" fmla="*/ 67496 h 674956"/>
                <a:gd name="connsiteX1" fmla="*/ 67496 w 1062923"/>
                <a:gd name="connsiteY1" fmla="*/ 0 h 674956"/>
                <a:gd name="connsiteX2" fmla="*/ 995427 w 1062923"/>
                <a:gd name="connsiteY2" fmla="*/ 0 h 674956"/>
                <a:gd name="connsiteX3" fmla="*/ 1062923 w 1062923"/>
                <a:gd name="connsiteY3" fmla="*/ 67496 h 674956"/>
                <a:gd name="connsiteX4" fmla="*/ 1062923 w 1062923"/>
                <a:gd name="connsiteY4" fmla="*/ 607460 h 674956"/>
                <a:gd name="connsiteX5" fmla="*/ 995427 w 1062923"/>
                <a:gd name="connsiteY5" fmla="*/ 674956 h 674956"/>
                <a:gd name="connsiteX6" fmla="*/ 67496 w 1062923"/>
                <a:gd name="connsiteY6" fmla="*/ 674956 h 674956"/>
                <a:gd name="connsiteX7" fmla="*/ 0 w 1062923"/>
                <a:gd name="connsiteY7" fmla="*/ 607460 h 674956"/>
                <a:gd name="connsiteX8" fmla="*/ 0 w 1062923"/>
                <a:gd name="connsiteY8" fmla="*/ 67496 h 674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2923" h="674956">
                  <a:moveTo>
                    <a:pt x="0" y="67496"/>
                  </a:moveTo>
                  <a:cubicBezTo>
                    <a:pt x="0" y="30219"/>
                    <a:pt x="30219" y="0"/>
                    <a:pt x="67496" y="0"/>
                  </a:cubicBezTo>
                  <a:lnTo>
                    <a:pt x="995427" y="0"/>
                  </a:lnTo>
                  <a:cubicBezTo>
                    <a:pt x="1032704" y="0"/>
                    <a:pt x="1062923" y="30219"/>
                    <a:pt x="1062923" y="67496"/>
                  </a:cubicBezTo>
                  <a:lnTo>
                    <a:pt x="1062923" y="607460"/>
                  </a:lnTo>
                  <a:cubicBezTo>
                    <a:pt x="1062923" y="644737"/>
                    <a:pt x="1032704" y="674956"/>
                    <a:pt x="995427" y="674956"/>
                  </a:cubicBezTo>
                  <a:lnTo>
                    <a:pt x="67496" y="674956"/>
                  </a:lnTo>
                  <a:cubicBezTo>
                    <a:pt x="30219" y="674956"/>
                    <a:pt x="0" y="644737"/>
                    <a:pt x="0" y="607460"/>
                  </a:cubicBezTo>
                  <a:lnTo>
                    <a:pt x="0" y="67496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  <a:alpha val="90000"/>
              </a:schemeClr>
            </a:solidFill>
          </p:spPr>
          <p:style>
            <a:lnRef idx="2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3109" tIns="73109" rIns="73109" bIns="73109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i="0" kern="1200" dirty="0" err="1">
                  <a:solidFill>
                    <a:schemeClr val="tx1"/>
                  </a:solidFill>
                  <a:cs typeface="Calibri" panose="020F0502020204030204" pitchFamily="34" charset="0"/>
                </a:rPr>
                <a:t>Pegungkit</a:t>
              </a:r>
              <a:r>
                <a:rPr lang="en-US" sz="1200" b="1" i="0" kern="1200" dirty="0">
                  <a:solidFill>
                    <a:schemeClr val="tx1"/>
                  </a:solidFill>
                  <a:cs typeface="Calibri" panose="020F0502020204030204" pitchFamily="34" charset="0"/>
                </a:rPr>
                <a:t> </a:t>
              </a:r>
              <a:r>
                <a:rPr lang="en-US" sz="1200" b="1" i="0" kern="1200" dirty="0" err="1">
                  <a:solidFill>
                    <a:schemeClr val="tx1"/>
                  </a:solidFill>
                  <a:cs typeface="Calibri" panose="020F0502020204030204" pitchFamily="34" charset="0"/>
                </a:rPr>
                <a:t>jenis</a:t>
              </a:r>
              <a:r>
                <a:rPr lang="en-US" sz="1200" b="1" i="0" kern="1200" dirty="0">
                  <a:solidFill>
                    <a:schemeClr val="tx1"/>
                  </a:solidFill>
                  <a:cs typeface="Calibri" panose="020F0502020204030204" pitchFamily="34" charset="0"/>
                </a:rPr>
                <a:t> </a:t>
              </a:r>
              <a:r>
                <a:rPr lang="en-US" sz="1200" b="1" i="0" kern="1200" dirty="0" err="1">
                  <a:solidFill>
                    <a:schemeClr val="tx1"/>
                  </a:solidFill>
                  <a:cs typeface="Calibri" panose="020F0502020204030204" pitchFamily="34" charset="0"/>
                </a:rPr>
                <a:t>ke</a:t>
              </a:r>
              <a:r>
                <a:rPr lang="en-US" sz="1200" b="1" i="0" kern="1200" dirty="0">
                  <a:solidFill>
                    <a:schemeClr val="tx1"/>
                  </a:solidFill>
                  <a:cs typeface="Calibri" panose="020F0502020204030204" pitchFamily="34" charset="0"/>
                </a:rPr>
                <a:t> </a:t>
              </a:r>
              <a:r>
                <a:rPr lang="en-US" sz="1200" b="1" i="0" kern="1200" dirty="0" err="1">
                  <a:solidFill>
                    <a:schemeClr val="tx1"/>
                  </a:solidFill>
                  <a:cs typeface="Calibri" panose="020F0502020204030204" pitchFamily="34" charset="0"/>
                </a:rPr>
                <a:t>tiga</a:t>
              </a:r>
              <a:endParaRPr lang="en-US" sz="1200" b="1" i="0" kern="1200" dirty="0">
                <a:solidFill>
                  <a:schemeClr val="tx1"/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2682359" y="2405865"/>
              <a:ext cx="1062923" cy="67495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Freeform 28"/>
            <p:cNvSpPr/>
            <p:nvPr/>
          </p:nvSpPr>
          <p:spPr>
            <a:xfrm>
              <a:off x="2800461" y="2518062"/>
              <a:ext cx="1062923" cy="674956"/>
            </a:xfrm>
            <a:custGeom>
              <a:avLst/>
              <a:gdLst>
                <a:gd name="connsiteX0" fmla="*/ 0 w 1062923"/>
                <a:gd name="connsiteY0" fmla="*/ 67496 h 674956"/>
                <a:gd name="connsiteX1" fmla="*/ 67496 w 1062923"/>
                <a:gd name="connsiteY1" fmla="*/ 0 h 674956"/>
                <a:gd name="connsiteX2" fmla="*/ 995427 w 1062923"/>
                <a:gd name="connsiteY2" fmla="*/ 0 h 674956"/>
                <a:gd name="connsiteX3" fmla="*/ 1062923 w 1062923"/>
                <a:gd name="connsiteY3" fmla="*/ 67496 h 674956"/>
                <a:gd name="connsiteX4" fmla="*/ 1062923 w 1062923"/>
                <a:gd name="connsiteY4" fmla="*/ 607460 h 674956"/>
                <a:gd name="connsiteX5" fmla="*/ 995427 w 1062923"/>
                <a:gd name="connsiteY5" fmla="*/ 674956 h 674956"/>
                <a:gd name="connsiteX6" fmla="*/ 67496 w 1062923"/>
                <a:gd name="connsiteY6" fmla="*/ 674956 h 674956"/>
                <a:gd name="connsiteX7" fmla="*/ 0 w 1062923"/>
                <a:gd name="connsiteY7" fmla="*/ 607460 h 674956"/>
                <a:gd name="connsiteX8" fmla="*/ 0 w 1062923"/>
                <a:gd name="connsiteY8" fmla="*/ 67496 h 674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2923" h="674956">
                  <a:moveTo>
                    <a:pt x="0" y="67496"/>
                  </a:moveTo>
                  <a:cubicBezTo>
                    <a:pt x="0" y="30219"/>
                    <a:pt x="30219" y="0"/>
                    <a:pt x="67496" y="0"/>
                  </a:cubicBezTo>
                  <a:lnTo>
                    <a:pt x="995427" y="0"/>
                  </a:lnTo>
                  <a:cubicBezTo>
                    <a:pt x="1032704" y="0"/>
                    <a:pt x="1062923" y="30219"/>
                    <a:pt x="1062923" y="67496"/>
                  </a:cubicBezTo>
                  <a:lnTo>
                    <a:pt x="1062923" y="607460"/>
                  </a:lnTo>
                  <a:cubicBezTo>
                    <a:pt x="1062923" y="644737"/>
                    <a:pt x="1032704" y="674956"/>
                    <a:pt x="995427" y="674956"/>
                  </a:cubicBezTo>
                  <a:lnTo>
                    <a:pt x="67496" y="674956"/>
                  </a:lnTo>
                  <a:cubicBezTo>
                    <a:pt x="30219" y="674956"/>
                    <a:pt x="0" y="644737"/>
                    <a:pt x="0" y="607460"/>
                  </a:cubicBezTo>
                  <a:lnTo>
                    <a:pt x="0" y="67496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  <a:alpha val="90000"/>
              </a:schemeClr>
            </a:solidFill>
          </p:spPr>
          <p:style>
            <a:lnRef idx="2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0729" tIns="80729" rIns="80729" bIns="80729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i="0" kern="1200" dirty="0" err="1">
                  <a:solidFill>
                    <a:schemeClr val="tx1"/>
                  </a:solidFill>
                  <a:cs typeface="Calibri" panose="020F0502020204030204" pitchFamily="34" charset="0"/>
                </a:rPr>
                <a:t>Bidang</a:t>
              </a:r>
              <a:r>
                <a:rPr lang="en-US" sz="1200" b="1" i="0" kern="1200" dirty="0">
                  <a:solidFill>
                    <a:schemeClr val="tx1"/>
                  </a:solidFill>
                  <a:cs typeface="Calibri" panose="020F0502020204030204" pitchFamily="34" charset="0"/>
                </a:rPr>
                <a:t> miring </a:t>
              </a: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5280615" y="2405865"/>
              <a:ext cx="1062923" cy="67495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5398717" y="2518062"/>
              <a:ext cx="1062923" cy="674956"/>
            </a:xfrm>
            <a:custGeom>
              <a:avLst/>
              <a:gdLst>
                <a:gd name="connsiteX0" fmla="*/ 0 w 1062923"/>
                <a:gd name="connsiteY0" fmla="*/ 67496 h 674956"/>
                <a:gd name="connsiteX1" fmla="*/ 67496 w 1062923"/>
                <a:gd name="connsiteY1" fmla="*/ 0 h 674956"/>
                <a:gd name="connsiteX2" fmla="*/ 995427 w 1062923"/>
                <a:gd name="connsiteY2" fmla="*/ 0 h 674956"/>
                <a:gd name="connsiteX3" fmla="*/ 1062923 w 1062923"/>
                <a:gd name="connsiteY3" fmla="*/ 67496 h 674956"/>
                <a:gd name="connsiteX4" fmla="*/ 1062923 w 1062923"/>
                <a:gd name="connsiteY4" fmla="*/ 607460 h 674956"/>
                <a:gd name="connsiteX5" fmla="*/ 995427 w 1062923"/>
                <a:gd name="connsiteY5" fmla="*/ 674956 h 674956"/>
                <a:gd name="connsiteX6" fmla="*/ 67496 w 1062923"/>
                <a:gd name="connsiteY6" fmla="*/ 674956 h 674956"/>
                <a:gd name="connsiteX7" fmla="*/ 0 w 1062923"/>
                <a:gd name="connsiteY7" fmla="*/ 607460 h 674956"/>
                <a:gd name="connsiteX8" fmla="*/ 0 w 1062923"/>
                <a:gd name="connsiteY8" fmla="*/ 67496 h 674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2923" h="674956">
                  <a:moveTo>
                    <a:pt x="0" y="67496"/>
                  </a:moveTo>
                  <a:cubicBezTo>
                    <a:pt x="0" y="30219"/>
                    <a:pt x="30219" y="0"/>
                    <a:pt x="67496" y="0"/>
                  </a:cubicBezTo>
                  <a:lnTo>
                    <a:pt x="995427" y="0"/>
                  </a:lnTo>
                  <a:cubicBezTo>
                    <a:pt x="1032704" y="0"/>
                    <a:pt x="1062923" y="30219"/>
                    <a:pt x="1062923" y="67496"/>
                  </a:cubicBezTo>
                  <a:lnTo>
                    <a:pt x="1062923" y="607460"/>
                  </a:lnTo>
                  <a:cubicBezTo>
                    <a:pt x="1062923" y="644737"/>
                    <a:pt x="1032704" y="674956"/>
                    <a:pt x="995427" y="674956"/>
                  </a:cubicBezTo>
                  <a:lnTo>
                    <a:pt x="67496" y="674956"/>
                  </a:lnTo>
                  <a:cubicBezTo>
                    <a:pt x="30219" y="674956"/>
                    <a:pt x="0" y="644737"/>
                    <a:pt x="0" y="607460"/>
                  </a:cubicBezTo>
                  <a:lnTo>
                    <a:pt x="0" y="67496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  <a:alpha val="90000"/>
              </a:schemeClr>
            </a:solidFill>
          </p:spPr>
          <p:style>
            <a:lnRef idx="2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0729" tIns="80729" rIns="80729" bIns="80729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i="0" kern="1200" dirty="0" err="1">
                  <a:solidFill>
                    <a:schemeClr val="tx1"/>
                  </a:solidFill>
                  <a:cs typeface="Calibri" panose="020F0502020204030204" pitchFamily="34" charset="0"/>
                </a:rPr>
                <a:t>Katrol</a:t>
              </a:r>
              <a:endParaRPr lang="en-US" sz="1200" b="1" i="0" kern="1200" dirty="0">
                <a:solidFill>
                  <a:schemeClr val="tx1"/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3981487" y="3389954"/>
              <a:ext cx="1062923" cy="67495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4099589" y="3502152"/>
              <a:ext cx="1062923" cy="674956"/>
            </a:xfrm>
            <a:custGeom>
              <a:avLst/>
              <a:gdLst>
                <a:gd name="connsiteX0" fmla="*/ 0 w 1062923"/>
                <a:gd name="connsiteY0" fmla="*/ 67496 h 674956"/>
                <a:gd name="connsiteX1" fmla="*/ 67496 w 1062923"/>
                <a:gd name="connsiteY1" fmla="*/ 0 h 674956"/>
                <a:gd name="connsiteX2" fmla="*/ 995427 w 1062923"/>
                <a:gd name="connsiteY2" fmla="*/ 0 h 674956"/>
                <a:gd name="connsiteX3" fmla="*/ 1062923 w 1062923"/>
                <a:gd name="connsiteY3" fmla="*/ 67496 h 674956"/>
                <a:gd name="connsiteX4" fmla="*/ 1062923 w 1062923"/>
                <a:gd name="connsiteY4" fmla="*/ 607460 h 674956"/>
                <a:gd name="connsiteX5" fmla="*/ 995427 w 1062923"/>
                <a:gd name="connsiteY5" fmla="*/ 674956 h 674956"/>
                <a:gd name="connsiteX6" fmla="*/ 67496 w 1062923"/>
                <a:gd name="connsiteY6" fmla="*/ 674956 h 674956"/>
                <a:gd name="connsiteX7" fmla="*/ 0 w 1062923"/>
                <a:gd name="connsiteY7" fmla="*/ 607460 h 674956"/>
                <a:gd name="connsiteX8" fmla="*/ 0 w 1062923"/>
                <a:gd name="connsiteY8" fmla="*/ 67496 h 674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2923" h="674956">
                  <a:moveTo>
                    <a:pt x="0" y="67496"/>
                  </a:moveTo>
                  <a:cubicBezTo>
                    <a:pt x="0" y="30219"/>
                    <a:pt x="30219" y="0"/>
                    <a:pt x="67496" y="0"/>
                  </a:cubicBezTo>
                  <a:lnTo>
                    <a:pt x="995427" y="0"/>
                  </a:lnTo>
                  <a:cubicBezTo>
                    <a:pt x="1032704" y="0"/>
                    <a:pt x="1062923" y="30219"/>
                    <a:pt x="1062923" y="67496"/>
                  </a:cubicBezTo>
                  <a:lnTo>
                    <a:pt x="1062923" y="607460"/>
                  </a:lnTo>
                  <a:cubicBezTo>
                    <a:pt x="1062923" y="644737"/>
                    <a:pt x="1032704" y="674956"/>
                    <a:pt x="995427" y="674956"/>
                  </a:cubicBezTo>
                  <a:lnTo>
                    <a:pt x="67496" y="674956"/>
                  </a:lnTo>
                  <a:cubicBezTo>
                    <a:pt x="30219" y="674956"/>
                    <a:pt x="0" y="644737"/>
                    <a:pt x="0" y="607460"/>
                  </a:cubicBezTo>
                  <a:lnTo>
                    <a:pt x="0" y="67496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  <a:alpha val="90000"/>
              </a:schemeClr>
            </a:solidFill>
          </p:spPr>
          <p:style>
            <a:lnRef idx="2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0729" tIns="80729" rIns="80729" bIns="80729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i="0" kern="1200" dirty="0" err="1">
                  <a:solidFill>
                    <a:schemeClr val="tx1"/>
                  </a:solidFill>
                  <a:cs typeface="Calibri" panose="020F0502020204030204" pitchFamily="34" charset="0"/>
                </a:rPr>
                <a:t>Katrol</a:t>
              </a:r>
              <a:r>
                <a:rPr lang="en-US" sz="1200" b="1" i="0" kern="1200" dirty="0">
                  <a:solidFill>
                    <a:schemeClr val="tx1"/>
                  </a:solidFill>
                  <a:cs typeface="Calibri" panose="020F0502020204030204" pitchFamily="34" charset="0"/>
                </a:rPr>
                <a:t> </a:t>
              </a:r>
              <a:r>
                <a:rPr lang="en-US" sz="1200" b="1" i="0" kern="1200" dirty="0" err="1">
                  <a:solidFill>
                    <a:schemeClr val="tx1"/>
                  </a:solidFill>
                  <a:cs typeface="Calibri" panose="020F0502020204030204" pitchFamily="34" charset="0"/>
                </a:rPr>
                <a:t>tetap</a:t>
              </a:r>
              <a:endParaRPr lang="en-US" sz="1200" b="1" i="0" kern="1200" dirty="0">
                <a:solidFill>
                  <a:schemeClr val="tx1"/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5280615" y="3389954"/>
              <a:ext cx="1062923" cy="67495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5398717" y="3502152"/>
              <a:ext cx="1062923" cy="674956"/>
            </a:xfrm>
            <a:custGeom>
              <a:avLst/>
              <a:gdLst>
                <a:gd name="connsiteX0" fmla="*/ 0 w 1062923"/>
                <a:gd name="connsiteY0" fmla="*/ 67496 h 674956"/>
                <a:gd name="connsiteX1" fmla="*/ 67496 w 1062923"/>
                <a:gd name="connsiteY1" fmla="*/ 0 h 674956"/>
                <a:gd name="connsiteX2" fmla="*/ 995427 w 1062923"/>
                <a:gd name="connsiteY2" fmla="*/ 0 h 674956"/>
                <a:gd name="connsiteX3" fmla="*/ 1062923 w 1062923"/>
                <a:gd name="connsiteY3" fmla="*/ 67496 h 674956"/>
                <a:gd name="connsiteX4" fmla="*/ 1062923 w 1062923"/>
                <a:gd name="connsiteY4" fmla="*/ 607460 h 674956"/>
                <a:gd name="connsiteX5" fmla="*/ 995427 w 1062923"/>
                <a:gd name="connsiteY5" fmla="*/ 674956 h 674956"/>
                <a:gd name="connsiteX6" fmla="*/ 67496 w 1062923"/>
                <a:gd name="connsiteY6" fmla="*/ 674956 h 674956"/>
                <a:gd name="connsiteX7" fmla="*/ 0 w 1062923"/>
                <a:gd name="connsiteY7" fmla="*/ 607460 h 674956"/>
                <a:gd name="connsiteX8" fmla="*/ 0 w 1062923"/>
                <a:gd name="connsiteY8" fmla="*/ 67496 h 674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2923" h="674956">
                  <a:moveTo>
                    <a:pt x="0" y="67496"/>
                  </a:moveTo>
                  <a:cubicBezTo>
                    <a:pt x="0" y="30219"/>
                    <a:pt x="30219" y="0"/>
                    <a:pt x="67496" y="0"/>
                  </a:cubicBezTo>
                  <a:lnTo>
                    <a:pt x="995427" y="0"/>
                  </a:lnTo>
                  <a:cubicBezTo>
                    <a:pt x="1032704" y="0"/>
                    <a:pt x="1062923" y="30219"/>
                    <a:pt x="1062923" y="67496"/>
                  </a:cubicBezTo>
                  <a:lnTo>
                    <a:pt x="1062923" y="607460"/>
                  </a:lnTo>
                  <a:cubicBezTo>
                    <a:pt x="1062923" y="644737"/>
                    <a:pt x="1032704" y="674956"/>
                    <a:pt x="995427" y="674956"/>
                  </a:cubicBezTo>
                  <a:lnTo>
                    <a:pt x="67496" y="674956"/>
                  </a:lnTo>
                  <a:cubicBezTo>
                    <a:pt x="30219" y="674956"/>
                    <a:pt x="0" y="644737"/>
                    <a:pt x="0" y="607460"/>
                  </a:cubicBezTo>
                  <a:lnTo>
                    <a:pt x="0" y="67496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  <a:alpha val="90000"/>
              </a:schemeClr>
            </a:solidFill>
          </p:spPr>
          <p:style>
            <a:lnRef idx="2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0729" tIns="80729" rIns="80729" bIns="80729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i="0" kern="1200" dirty="0" err="1">
                  <a:solidFill>
                    <a:schemeClr val="tx1"/>
                  </a:solidFill>
                  <a:cs typeface="Calibri" panose="020F0502020204030204" pitchFamily="34" charset="0"/>
                </a:rPr>
                <a:t>Katrrol</a:t>
              </a:r>
              <a:r>
                <a:rPr lang="en-US" sz="1200" b="1" i="0" kern="1200" dirty="0">
                  <a:solidFill>
                    <a:schemeClr val="tx1"/>
                  </a:solidFill>
                  <a:cs typeface="Calibri" panose="020F0502020204030204" pitchFamily="34" charset="0"/>
                </a:rPr>
                <a:t> </a:t>
              </a:r>
              <a:r>
                <a:rPr lang="en-US" sz="1200" b="1" i="0" kern="1200" dirty="0" err="1">
                  <a:solidFill>
                    <a:schemeClr val="tx1"/>
                  </a:solidFill>
                  <a:cs typeface="Calibri" panose="020F0502020204030204" pitchFamily="34" charset="0"/>
                </a:rPr>
                <a:t>bergerak</a:t>
              </a:r>
              <a:endParaRPr lang="en-US" sz="1200" b="1" i="0" kern="1200" dirty="0">
                <a:solidFill>
                  <a:schemeClr val="tx1"/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6579743" y="3389954"/>
              <a:ext cx="1062923" cy="67495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7" name="Freeform 36"/>
            <p:cNvSpPr/>
            <p:nvPr/>
          </p:nvSpPr>
          <p:spPr>
            <a:xfrm>
              <a:off x="6697846" y="3502152"/>
              <a:ext cx="1062923" cy="674956"/>
            </a:xfrm>
            <a:custGeom>
              <a:avLst/>
              <a:gdLst>
                <a:gd name="connsiteX0" fmla="*/ 0 w 1062923"/>
                <a:gd name="connsiteY0" fmla="*/ 67496 h 674956"/>
                <a:gd name="connsiteX1" fmla="*/ 67496 w 1062923"/>
                <a:gd name="connsiteY1" fmla="*/ 0 h 674956"/>
                <a:gd name="connsiteX2" fmla="*/ 995427 w 1062923"/>
                <a:gd name="connsiteY2" fmla="*/ 0 h 674956"/>
                <a:gd name="connsiteX3" fmla="*/ 1062923 w 1062923"/>
                <a:gd name="connsiteY3" fmla="*/ 67496 h 674956"/>
                <a:gd name="connsiteX4" fmla="*/ 1062923 w 1062923"/>
                <a:gd name="connsiteY4" fmla="*/ 607460 h 674956"/>
                <a:gd name="connsiteX5" fmla="*/ 995427 w 1062923"/>
                <a:gd name="connsiteY5" fmla="*/ 674956 h 674956"/>
                <a:gd name="connsiteX6" fmla="*/ 67496 w 1062923"/>
                <a:gd name="connsiteY6" fmla="*/ 674956 h 674956"/>
                <a:gd name="connsiteX7" fmla="*/ 0 w 1062923"/>
                <a:gd name="connsiteY7" fmla="*/ 607460 h 674956"/>
                <a:gd name="connsiteX8" fmla="*/ 0 w 1062923"/>
                <a:gd name="connsiteY8" fmla="*/ 67496 h 674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2923" h="674956">
                  <a:moveTo>
                    <a:pt x="0" y="67496"/>
                  </a:moveTo>
                  <a:cubicBezTo>
                    <a:pt x="0" y="30219"/>
                    <a:pt x="30219" y="0"/>
                    <a:pt x="67496" y="0"/>
                  </a:cubicBezTo>
                  <a:lnTo>
                    <a:pt x="995427" y="0"/>
                  </a:lnTo>
                  <a:cubicBezTo>
                    <a:pt x="1032704" y="0"/>
                    <a:pt x="1062923" y="30219"/>
                    <a:pt x="1062923" y="67496"/>
                  </a:cubicBezTo>
                  <a:lnTo>
                    <a:pt x="1062923" y="607460"/>
                  </a:lnTo>
                  <a:cubicBezTo>
                    <a:pt x="1062923" y="644737"/>
                    <a:pt x="1032704" y="674956"/>
                    <a:pt x="995427" y="674956"/>
                  </a:cubicBezTo>
                  <a:lnTo>
                    <a:pt x="67496" y="674956"/>
                  </a:lnTo>
                  <a:cubicBezTo>
                    <a:pt x="30219" y="674956"/>
                    <a:pt x="0" y="644737"/>
                    <a:pt x="0" y="607460"/>
                  </a:cubicBezTo>
                  <a:lnTo>
                    <a:pt x="0" y="67496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  <a:alpha val="90000"/>
              </a:schemeClr>
            </a:solidFill>
          </p:spPr>
          <p:style>
            <a:lnRef idx="2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0729" tIns="80729" rIns="80729" bIns="80729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i="0" kern="1200" dirty="0" err="1">
                  <a:solidFill>
                    <a:schemeClr val="tx1"/>
                  </a:solidFill>
                  <a:cs typeface="Calibri" panose="020F0502020204030204" pitchFamily="34" charset="0"/>
                </a:rPr>
                <a:t>Katrol</a:t>
              </a:r>
              <a:r>
                <a:rPr lang="en-US" sz="1200" b="1" i="0" kern="1200" dirty="0">
                  <a:solidFill>
                    <a:schemeClr val="tx1"/>
                  </a:solidFill>
                  <a:cs typeface="Calibri" panose="020F0502020204030204" pitchFamily="34" charset="0"/>
                </a:rPr>
                <a:t> </a:t>
              </a:r>
              <a:r>
                <a:rPr lang="en-US" sz="1200" b="1" i="0" kern="1200" dirty="0" err="1">
                  <a:solidFill>
                    <a:schemeClr val="tx1"/>
                  </a:solidFill>
                  <a:cs typeface="Calibri" panose="020F0502020204030204" pitchFamily="34" charset="0"/>
                </a:rPr>
                <a:t>ganda</a:t>
              </a:r>
              <a:endParaRPr lang="en-US" sz="1200" b="1" i="0" kern="1200" dirty="0">
                <a:solidFill>
                  <a:schemeClr val="tx1"/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7229307" y="1421775"/>
              <a:ext cx="1062923" cy="67495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9" name="Freeform 38"/>
            <p:cNvSpPr/>
            <p:nvPr/>
          </p:nvSpPr>
          <p:spPr>
            <a:xfrm>
              <a:off x="7347410" y="1533973"/>
              <a:ext cx="1062923" cy="674956"/>
            </a:xfrm>
            <a:custGeom>
              <a:avLst/>
              <a:gdLst>
                <a:gd name="connsiteX0" fmla="*/ 0 w 1062923"/>
                <a:gd name="connsiteY0" fmla="*/ 67496 h 674956"/>
                <a:gd name="connsiteX1" fmla="*/ 67496 w 1062923"/>
                <a:gd name="connsiteY1" fmla="*/ 0 h 674956"/>
                <a:gd name="connsiteX2" fmla="*/ 995427 w 1062923"/>
                <a:gd name="connsiteY2" fmla="*/ 0 h 674956"/>
                <a:gd name="connsiteX3" fmla="*/ 1062923 w 1062923"/>
                <a:gd name="connsiteY3" fmla="*/ 67496 h 674956"/>
                <a:gd name="connsiteX4" fmla="*/ 1062923 w 1062923"/>
                <a:gd name="connsiteY4" fmla="*/ 607460 h 674956"/>
                <a:gd name="connsiteX5" fmla="*/ 995427 w 1062923"/>
                <a:gd name="connsiteY5" fmla="*/ 674956 h 674956"/>
                <a:gd name="connsiteX6" fmla="*/ 67496 w 1062923"/>
                <a:gd name="connsiteY6" fmla="*/ 674956 h 674956"/>
                <a:gd name="connsiteX7" fmla="*/ 0 w 1062923"/>
                <a:gd name="connsiteY7" fmla="*/ 607460 h 674956"/>
                <a:gd name="connsiteX8" fmla="*/ 0 w 1062923"/>
                <a:gd name="connsiteY8" fmla="*/ 67496 h 674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2923" h="674956">
                  <a:moveTo>
                    <a:pt x="0" y="67496"/>
                  </a:moveTo>
                  <a:cubicBezTo>
                    <a:pt x="0" y="30219"/>
                    <a:pt x="30219" y="0"/>
                    <a:pt x="67496" y="0"/>
                  </a:cubicBezTo>
                  <a:lnTo>
                    <a:pt x="995427" y="0"/>
                  </a:lnTo>
                  <a:cubicBezTo>
                    <a:pt x="1032704" y="0"/>
                    <a:pt x="1062923" y="30219"/>
                    <a:pt x="1062923" y="67496"/>
                  </a:cubicBezTo>
                  <a:lnTo>
                    <a:pt x="1062923" y="607460"/>
                  </a:lnTo>
                  <a:cubicBezTo>
                    <a:pt x="1062923" y="644737"/>
                    <a:pt x="1032704" y="674956"/>
                    <a:pt x="995427" y="674956"/>
                  </a:cubicBezTo>
                  <a:lnTo>
                    <a:pt x="67496" y="674956"/>
                  </a:lnTo>
                  <a:cubicBezTo>
                    <a:pt x="30219" y="674956"/>
                    <a:pt x="0" y="644737"/>
                    <a:pt x="0" y="607460"/>
                  </a:cubicBezTo>
                  <a:lnTo>
                    <a:pt x="0" y="67496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  <a:alpha val="90000"/>
              </a:schemeClr>
            </a:solidFill>
          </p:spPr>
          <p:style>
            <a:lnRef idx="2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0729" tIns="80729" rIns="80729" bIns="80729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i="0" kern="1200" dirty="0">
                  <a:solidFill>
                    <a:schemeClr val="tx1"/>
                  </a:solidFill>
                  <a:cs typeface="Calibri" panose="020F0502020204030204" pitchFamily="34" charset="0"/>
                </a:rPr>
                <a:t>Usaha</a:t>
              </a: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6579743" y="2405865"/>
              <a:ext cx="1062923" cy="67495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1" name="Freeform 40"/>
            <p:cNvSpPr/>
            <p:nvPr/>
          </p:nvSpPr>
          <p:spPr>
            <a:xfrm>
              <a:off x="6697846" y="2518062"/>
              <a:ext cx="1062923" cy="674956"/>
            </a:xfrm>
            <a:custGeom>
              <a:avLst/>
              <a:gdLst>
                <a:gd name="connsiteX0" fmla="*/ 0 w 1062923"/>
                <a:gd name="connsiteY0" fmla="*/ 67496 h 674956"/>
                <a:gd name="connsiteX1" fmla="*/ 67496 w 1062923"/>
                <a:gd name="connsiteY1" fmla="*/ 0 h 674956"/>
                <a:gd name="connsiteX2" fmla="*/ 995427 w 1062923"/>
                <a:gd name="connsiteY2" fmla="*/ 0 h 674956"/>
                <a:gd name="connsiteX3" fmla="*/ 1062923 w 1062923"/>
                <a:gd name="connsiteY3" fmla="*/ 67496 h 674956"/>
                <a:gd name="connsiteX4" fmla="*/ 1062923 w 1062923"/>
                <a:gd name="connsiteY4" fmla="*/ 607460 h 674956"/>
                <a:gd name="connsiteX5" fmla="*/ 995427 w 1062923"/>
                <a:gd name="connsiteY5" fmla="*/ 674956 h 674956"/>
                <a:gd name="connsiteX6" fmla="*/ 67496 w 1062923"/>
                <a:gd name="connsiteY6" fmla="*/ 674956 h 674956"/>
                <a:gd name="connsiteX7" fmla="*/ 0 w 1062923"/>
                <a:gd name="connsiteY7" fmla="*/ 607460 h 674956"/>
                <a:gd name="connsiteX8" fmla="*/ 0 w 1062923"/>
                <a:gd name="connsiteY8" fmla="*/ 67496 h 674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2923" h="674956">
                  <a:moveTo>
                    <a:pt x="0" y="67496"/>
                  </a:moveTo>
                  <a:cubicBezTo>
                    <a:pt x="0" y="30219"/>
                    <a:pt x="30219" y="0"/>
                    <a:pt x="67496" y="0"/>
                  </a:cubicBezTo>
                  <a:lnTo>
                    <a:pt x="995427" y="0"/>
                  </a:lnTo>
                  <a:cubicBezTo>
                    <a:pt x="1032704" y="0"/>
                    <a:pt x="1062923" y="30219"/>
                    <a:pt x="1062923" y="67496"/>
                  </a:cubicBezTo>
                  <a:lnTo>
                    <a:pt x="1062923" y="607460"/>
                  </a:lnTo>
                  <a:cubicBezTo>
                    <a:pt x="1062923" y="644737"/>
                    <a:pt x="1032704" y="674956"/>
                    <a:pt x="995427" y="674956"/>
                  </a:cubicBezTo>
                  <a:lnTo>
                    <a:pt x="67496" y="674956"/>
                  </a:lnTo>
                  <a:cubicBezTo>
                    <a:pt x="30219" y="674956"/>
                    <a:pt x="0" y="644737"/>
                    <a:pt x="0" y="607460"/>
                  </a:cubicBezTo>
                  <a:lnTo>
                    <a:pt x="0" y="67496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  <a:alpha val="90000"/>
              </a:schemeClr>
            </a:solidFill>
          </p:spPr>
          <p:style>
            <a:lnRef idx="2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0729" tIns="80729" rIns="80729" bIns="80729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i="0" kern="1200" dirty="0">
                  <a:solidFill>
                    <a:schemeClr val="tx1"/>
                  </a:solidFill>
                  <a:cs typeface="Calibri" panose="020F0502020204030204" pitchFamily="34" charset="0"/>
                </a:rPr>
                <a:t>Gaya </a:t>
              </a:r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7878871" y="2405865"/>
              <a:ext cx="1062923" cy="67495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3" name="Freeform 42"/>
            <p:cNvSpPr/>
            <p:nvPr/>
          </p:nvSpPr>
          <p:spPr>
            <a:xfrm>
              <a:off x="7996974" y="2518062"/>
              <a:ext cx="1062923" cy="674956"/>
            </a:xfrm>
            <a:custGeom>
              <a:avLst/>
              <a:gdLst>
                <a:gd name="connsiteX0" fmla="*/ 0 w 1062923"/>
                <a:gd name="connsiteY0" fmla="*/ 67496 h 674956"/>
                <a:gd name="connsiteX1" fmla="*/ 67496 w 1062923"/>
                <a:gd name="connsiteY1" fmla="*/ 0 h 674956"/>
                <a:gd name="connsiteX2" fmla="*/ 995427 w 1062923"/>
                <a:gd name="connsiteY2" fmla="*/ 0 h 674956"/>
                <a:gd name="connsiteX3" fmla="*/ 1062923 w 1062923"/>
                <a:gd name="connsiteY3" fmla="*/ 67496 h 674956"/>
                <a:gd name="connsiteX4" fmla="*/ 1062923 w 1062923"/>
                <a:gd name="connsiteY4" fmla="*/ 607460 h 674956"/>
                <a:gd name="connsiteX5" fmla="*/ 995427 w 1062923"/>
                <a:gd name="connsiteY5" fmla="*/ 674956 h 674956"/>
                <a:gd name="connsiteX6" fmla="*/ 67496 w 1062923"/>
                <a:gd name="connsiteY6" fmla="*/ 674956 h 674956"/>
                <a:gd name="connsiteX7" fmla="*/ 0 w 1062923"/>
                <a:gd name="connsiteY7" fmla="*/ 607460 h 674956"/>
                <a:gd name="connsiteX8" fmla="*/ 0 w 1062923"/>
                <a:gd name="connsiteY8" fmla="*/ 67496 h 674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2923" h="674956">
                  <a:moveTo>
                    <a:pt x="0" y="67496"/>
                  </a:moveTo>
                  <a:cubicBezTo>
                    <a:pt x="0" y="30219"/>
                    <a:pt x="30219" y="0"/>
                    <a:pt x="67496" y="0"/>
                  </a:cubicBezTo>
                  <a:lnTo>
                    <a:pt x="995427" y="0"/>
                  </a:lnTo>
                  <a:cubicBezTo>
                    <a:pt x="1032704" y="0"/>
                    <a:pt x="1062923" y="30219"/>
                    <a:pt x="1062923" y="67496"/>
                  </a:cubicBezTo>
                  <a:lnTo>
                    <a:pt x="1062923" y="607460"/>
                  </a:lnTo>
                  <a:cubicBezTo>
                    <a:pt x="1062923" y="644737"/>
                    <a:pt x="1032704" y="674956"/>
                    <a:pt x="995427" y="674956"/>
                  </a:cubicBezTo>
                  <a:lnTo>
                    <a:pt x="67496" y="674956"/>
                  </a:lnTo>
                  <a:cubicBezTo>
                    <a:pt x="30219" y="674956"/>
                    <a:pt x="0" y="644737"/>
                    <a:pt x="0" y="607460"/>
                  </a:cubicBezTo>
                  <a:lnTo>
                    <a:pt x="0" y="67496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  <a:alpha val="90000"/>
              </a:schemeClr>
            </a:solidFill>
          </p:spPr>
          <p:style>
            <a:lnRef idx="2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5489" tIns="65489" rIns="65489" bIns="65489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i="0" kern="1200" dirty="0" err="1">
                  <a:solidFill>
                    <a:schemeClr val="tx1"/>
                  </a:solidFill>
                  <a:cs typeface="Calibri" panose="020F0502020204030204" pitchFamily="34" charset="0"/>
                </a:rPr>
                <a:t>Perpindahan</a:t>
              </a:r>
              <a:endParaRPr lang="en-US" sz="1200" b="1" i="0" kern="1200" dirty="0">
                <a:solidFill>
                  <a:schemeClr val="tx1"/>
                </a:solidFill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4079222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952500"/>
            <a:ext cx="6650882" cy="857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i="1" dirty="0" err="1">
                <a:solidFill>
                  <a:schemeClr val="tx1"/>
                </a:solidFill>
                <a:cs typeface="Calibri" panose="020F0502020204030204" pitchFamily="34" charset="0"/>
              </a:rPr>
              <a:t>Gir</a:t>
            </a:r>
            <a:r>
              <a:rPr lang="en-US" b="1" i="1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cs typeface="Calibri" panose="020F0502020204030204" pitchFamily="34" charset="0"/>
              </a:rPr>
              <a:t>adalah</a:t>
            </a:r>
            <a:r>
              <a:rPr lang="en-US" i="1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cs typeface="Calibri" panose="020F0502020204030204" pitchFamily="34" charset="0"/>
              </a:rPr>
              <a:t>sepasang</a:t>
            </a:r>
            <a:r>
              <a:rPr lang="en-US" i="1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cs typeface="Calibri" panose="020F0502020204030204" pitchFamily="34" charset="0"/>
              </a:rPr>
              <a:t>atau</a:t>
            </a:r>
            <a:r>
              <a:rPr lang="en-US" i="1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cs typeface="Calibri" panose="020F0502020204030204" pitchFamily="34" charset="0"/>
              </a:rPr>
              <a:t>lebih</a:t>
            </a:r>
            <a:r>
              <a:rPr lang="en-US" i="1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cs typeface="Calibri" panose="020F0502020204030204" pitchFamily="34" charset="0"/>
              </a:rPr>
              <a:t>roda</a:t>
            </a:r>
            <a:r>
              <a:rPr lang="en-US" i="1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cs typeface="Calibri" panose="020F0502020204030204" pitchFamily="34" charset="0"/>
              </a:rPr>
              <a:t>bergigi</a:t>
            </a:r>
            <a:r>
              <a:rPr lang="en-US" i="1" dirty="0">
                <a:solidFill>
                  <a:schemeClr val="tx1"/>
                </a:solidFill>
                <a:cs typeface="Calibri" panose="020F0502020204030204" pitchFamily="34" charset="0"/>
              </a:rPr>
              <a:t> yang </a:t>
            </a:r>
            <a:r>
              <a:rPr lang="en-US" i="1" dirty="0" err="1">
                <a:solidFill>
                  <a:schemeClr val="tx1"/>
                </a:solidFill>
                <a:cs typeface="Calibri" panose="020F0502020204030204" pitchFamily="34" charset="0"/>
              </a:rPr>
              <a:t>saling</a:t>
            </a:r>
            <a:r>
              <a:rPr lang="en-US" i="1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cs typeface="Calibri" panose="020F0502020204030204" pitchFamily="34" charset="0"/>
              </a:rPr>
              <a:t>berhubungan</a:t>
            </a:r>
            <a:r>
              <a:rPr lang="en-US" i="1" dirty="0">
                <a:solidFill>
                  <a:schemeClr val="tx1"/>
                </a:solidFill>
                <a:cs typeface="Calibri" panose="020F0502020204030204" pitchFamily="34" charset="0"/>
              </a:rPr>
              <a:t> yang </a:t>
            </a:r>
            <a:r>
              <a:rPr lang="en-US" i="1" dirty="0" err="1">
                <a:solidFill>
                  <a:schemeClr val="tx1"/>
                </a:solidFill>
                <a:cs typeface="Calibri" panose="020F0502020204030204" pitchFamily="34" charset="0"/>
              </a:rPr>
              <a:t>berfungsi</a:t>
            </a:r>
            <a:r>
              <a:rPr lang="en-US" i="1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cs typeface="Calibri" panose="020F0502020204030204" pitchFamily="34" charset="0"/>
              </a:rPr>
              <a:t>meneruskan</a:t>
            </a:r>
            <a:r>
              <a:rPr lang="en-US" i="1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cs typeface="Calibri" panose="020F0502020204030204" pitchFamily="34" charset="0"/>
              </a:rPr>
              <a:t>gaya</a:t>
            </a:r>
            <a:r>
              <a:rPr lang="en-US" i="1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cs typeface="Calibri" panose="020F0502020204030204" pitchFamily="34" charset="0"/>
              </a:rPr>
              <a:t>dan</a:t>
            </a:r>
            <a:r>
              <a:rPr lang="en-US" i="1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cs typeface="Calibri" panose="020F0502020204030204" pitchFamily="34" charset="0"/>
              </a:rPr>
              <a:t>gerakan</a:t>
            </a:r>
            <a:r>
              <a:rPr lang="en-US" i="1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cs typeface="Calibri" panose="020F0502020204030204" pitchFamily="34" charset="0"/>
              </a:rPr>
              <a:t>pada</a:t>
            </a:r>
            <a:r>
              <a:rPr lang="en-US" i="1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cs typeface="Calibri" panose="020F0502020204030204" pitchFamily="34" charset="0"/>
              </a:rPr>
              <a:t>sebuah</a:t>
            </a:r>
            <a:r>
              <a:rPr lang="en-US" i="1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en-US" i="1" dirty="0" err="1" smtClean="0">
                <a:solidFill>
                  <a:schemeClr val="tx1"/>
                </a:solidFill>
                <a:cs typeface="Calibri" panose="020F0502020204030204" pitchFamily="34" charset="0"/>
              </a:rPr>
              <a:t>mesin</a:t>
            </a:r>
            <a:r>
              <a:rPr lang="en-US" i="1" dirty="0" smtClean="0">
                <a:solidFill>
                  <a:schemeClr val="tx1"/>
                </a:solidFill>
                <a:cs typeface="Calibri" panose="020F0502020204030204" pitchFamily="34" charset="0"/>
              </a:rPr>
              <a:t>.</a:t>
            </a:r>
            <a:endParaRPr lang="id-ID" i="1" dirty="0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457200" y="2574182"/>
                <a:ext cx="4687712" cy="914400"/>
              </a:xfrm>
              <a:prstGeom prst="rect">
                <a:avLst/>
              </a:prstGeom>
              <a:solidFill>
                <a:srgbClr val="E5F4D4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      </m:t>
                      </m:r>
                      <m:r>
                        <a:rPr lang="en-US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𝐞𝐟𝐢𝐬𝐢𝐞𝐧𝐬𝐢</m:t>
                      </m:r>
                      <m:r>
                        <a:rPr lang="en-US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𝐨𝐮𝐭𝐩𝐮𝐭</m:t>
                          </m:r>
                          <m:r>
                            <a:rPr lang="en-US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𝐛𝐞𝐫𝐦𝐚𝐧𝐟𝐚𝐚𝐭</m:t>
                          </m:r>
                        </m:num>
                        <m:den>
                          <m:r>
                            <a:rPr lang="en-US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𝐢𝐧𝐩𝐮𝐭</m:t>
                          </m:r>
                          <m:r>
                            <a:rPr lang="en-US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𝐭𝐨𝐭𝐚𝐥</m:t>
                          </m:r>
                        </m:den>
                      </m:f>
                    </m:oMath>
                  </m:oMathPara>
                </a14:m>
                <a:endParaRPr lang="en-US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574182"/>
                <a:ext cx="4687712" cy="91440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4648200" y="1964582"/>
            <a:ext cx="4224236" cy="2112118"/>
            <a:chOff x="4919764" y="1888382"/>
            <a:chExt cx="4224236" cy="211211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9764" y="1888382"/>
              <a:ext cx="4224236" cy="211211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7" name="Rectangle 6"/>
            <p:cNvSpPr/>
            <p:nvPr/>
          </p:nvSpPr>
          <p:spPr>
            <a:xfrm>
              <a:off x="7586764" y="3771763"/>
              <a:ext cx="1544012" cy="215444"/>
            </a:xfrm>
            <a:prstGeom prst="rect">
              <a:avLst/>
            </a:prstGeom>
            <a:solidFill>
              <a:schemeClr val="bg1">
                <a:alpha val="74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en-US" sz="800" dirty="0" err="1"/>
                <a:t>Sumber</a:t>
              </a:r>
              <a:r>
                <a:rPr lang="en-US" sz="800" dirty="0"/>
                <a:t> : </a:t>
              </a:r>
              <a:r>
                <a:rPr lang="en-US" sz="800" i="1" u="sng" dirty="0" smtClean="0"/>
                <a:t>pixabay.com/</a:t>
              </a:r>
              <a:r>
                <a:rPr lang="en-US" sz="800" i="1" u="sng" dirty="0" err="1" smtClean="0"/>
                <a:t>denzel</a:t>
              </a:r>
              <a:endParaRPr lang="id-ID" sz="800" i="1" u="sng" dirty="0"/>
            </a:p>
          </p:txBody>
        </p:sp>
      </p:grpSp>
      <p:sp>
        <p:nvSpPr>
          <p:cNvPr id="8" name="Parallelogram 7"/>
          <p:cNvSpPr/>
          <p:nvPr/>
        </p:nvSpPr>
        <p:spPr>
          <a:xfrm>
            <a:off x="-228600" y="253648"/>
            <a:ext cx="3886200" cy="517902"/>
          </a:xfrm>
          <a:prstGeom prst="parallelogram">
            <a:avLst/>
          </a:prstGeom>
          <a:solidFill>
            <a:srgbClr val="99378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019" tIns="19509" rIns="39019" bIns="19509" rtlCol="0" anchor="ctr"/>
          <a:lstStyle/>
          <a:p>
            <a:pPr algn="ctr"/>
            <a:endParaRPr lang="en-US" sz="2400">
              <a:solidFill>
                <a:srgbClr val="F0287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7468" y="312099"/>
            <a:ext cx="4128332" cy="430851"/>
          </a:xfrm>
          <a:prstGeom prst="rect">
            <a:avLst/>
          </a:prstGeom>
          <a:noFill/>
        </p:spPr>
        <p:txBody>
          <a:bodyPr wrap="square" lIns="91401" tIns="45702" rIns="91401" bIns="45702" rtlCol="0">
            <a:spAutoFit/>
          </a:bodyPr>
          <a:lstStyle/>
          <a:p>
            <a:pPr marL="0" lvl="1">
              <a:tabLst>
                <a:tab pos="679353" algn="l"/>
              </a:tabLst>
            </a:pPr>
            <a:r>
              <a:rPr lang="es-ES" sz="2200" b="1" dirty="0">
                <a:solidFill>
                  <a:schemeClr val="bg1"/>
                </a:solidFill>
              </a:rPr>
              <a:t>RODA GIGI ATAU GIR</a:t>
            </a:r>
          </a:p>
        </p:txBody>
      </p:sp>
    </p:spTree>
    <p:extLst>
      <p:ext uri="{BB962C8B-B14F-4D97-AF65-F5344CB8AC3E}">
        <p14:creationId xmlns="" xmlns:p14="http://schemas.microsoft.com/office/powerpoint/2010/main" val="2889306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5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8" grpId="0" animBg="1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971550"/>
            <a:ext cx="6934200" cy="685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err="1">
                <a:solidFill>
                  <a:schemeClr val="tx1"/>
                </a:solidFill>
              </a:rPr>
              <a:t>Pada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tubuh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kita</a:t>
            </a:r>
            <a:r>
              <a:rPr lang="en-US" sz="1600" dirty="0">
                <a:solidFill>
                  <a:schemeClr val="tx1"/>
                </a:solidFill>
              </a:rPr>
              <a:t> juga </a:t>
            </a:r>
            <a:r>
              <a:rPr lang="en-US" sz="1600" dirty="0" err="1">
                <a:solidFill>
                  <a:schemeClr val="tx1"/>
                </a:solidFill>
              </a:rPr>
              <a:t>bekerja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berbagai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prinsip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pesawat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sederhana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endParaRPr lang="en-US" sz="1600" dirty="0" smtClean="0">
              <a:solidFill>
                <a:schemeClr val="tx1"/>
              </a:solidFill>
            </a:endParaRPr>
          </a:p>
          <a:p>
            <a:r>
              <a:rPr lang="en-US" sz="1600" dirty="0" err="1" smtClean="0">
                <a:solidFill>
                  <a:schemeClr val="tx1"/>
                </a:solidFill>
              </a:rPr>
              <a:t>Otot-otot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leher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bekerja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ketika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kita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sedang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mendongakkan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kepala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endParaRPr lang="id-ID" sz="16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5544" y="1733550"/>
            <a:ext cx="6400800" cy="8047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err="1">
                <a:solidFill>
                  <a:schemeClr val="tx1"/>
                </a:solidFill>
              </a:rPr>
              <a:t>Leher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merupakan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titik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tumpu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dirty="0" err="1">
                <a:solidFill>
                  <a:schemeClr val="tx1"/>
                </a:solidFill>
              </a:rPr>
              <a:t>dagu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merupakan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posisi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beban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dirty="0" err="1">
                <a:solidFill>
                  <a:schemeClr val="tx1"/>
                </a:solidFill>
              </a:rPr>
              <a:t>dan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otot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leher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bagian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belakang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merupakan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titik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kuasa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en-US" sz="1600" dirty="0" err="1">
                <a:solidFill>
                  <a:schemeClr val="tx1"/>
                </a:solidFill>
              </a:rPr>
              <a:t>Sistem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ini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merupakan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pengungkit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jenis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pertama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  <a:endParaRPr lang="id-ID" sz="16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500" y="2800350"/>
            <a:ext cx="2552700" cy="1323439"/>
          </a:xfrm>
          <a:prstGeom prst="rect">
            <a:avLst/>
          </a:prstGeom>
          <a:solidFill>
            <a:srgbClr val="FFFFCC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600" dirty="0" err="1"/>
              <a:t>Sistem</a:t>
            </a:r>
            <a:r>
              <a:rPr lang="en-US" sz="1600" dirty="0"/>
              <a:t> </a:t>
            </a:r>
            <a:r>
              <a:rPr lang="en-US" sz="1600" dirty="0" err="1"/>
              <a:t>pesawat</a:t>
            </a:r>
            <a:r>
              <a:rPr lang="en-US" sz="1600" dirty="0"/>
              <a:t> </a:t>
            </a:r>
            <a:r>
              <a:rPr lang="en-US" sz="1600" dirty="0" err="1"/>
              <a:t>sederhana</a:t>
            </a:r>
            <a:r>
              <a:rPr lang="en-US" sz="1600" dirty="0"/>
              <a:t> </a:t>
            </a:r>
            <a:r>
              <a:rPr lang="en-US" sz="1600" dirty="0" err="1"/>
              <a:t>terdapat</a:t>
            </a:r>
            <a:r>
              <a:rPr lang="en-US" sz="1600" dirty="0"/>
              <a:t> </a:t>
            </a:r>
            <a:r>
              <a:rPr lang="en-US" sz="1600" dirty="0" err="1"/>
              <a:t>pada</a:t>
            </a:r>
            <a:r>
              <a:rPr lang="en-US" sz="1600" dirty="0"/>
              <a:t> </a:t>
            </a:r>
            <a:r>
              <a:rPr lang="en-US" sz="1600" dirty="0" err="1"/>
              <a:t>otot-otot</a:t>
            </a:r>
            <a:r>
              <a:rPr lang="en-US" sz="1600" dirty="0"/>
              <a:t> </a:t>
            </a:r>
            <a:r>
              <a:rPr lang="en-US" sz="1600" dirty="0" err="1"/>
              <a:t>leher</a:t>
            </a:r>
            <a:r>
              <a:rPr lang="en-US" sz="1600" dirty="0"/>
              <a:t> yang</a:t>
            </a:r>
          </a:p>
          <a:p>
            <a:r>
              <a:rPr lang="en-US" sz="1600" dirty="0" err="1" smtClean="0"/>
              <a:t>termasuk</a:t>
            </a:r>
            <a:r>
              <a:rPr lang="en-US" sz="1600" dirty="0" smtClean="0"/>
              <a:t> </a:t>
            </a:r>
            <a:r>
              <a:rPr lang="en-US" sz="1600" dirty="0" err="1"/>
              <a:t>pengungkit</a:t>
            </a:r>
            <a:r>
              <a:rPr lang="en-US" sz="1600" dirty="0"/>
              <a:t> </a:t>
            </a:r>
            <a:r>
              <a:rPr lang="en-US" sz="1600" dirty="0" err="1"/>
              <a:t>jenis</a:t>
            </a:r>
            <a:r>
              <a:rPr lang="en-US" sz="1600" dirty="0"/>
              <a:t> </a:t>
            </a:r>
            <a:r>
              <a:rPr lang="en-US" sz="1600" dirty="0" err="1"/>
              <a:t>pertama</a:t>
            </a:r>
            <a:endParaRPr lang="id-ID" sz="1600" dirty="0"/>
          </a:p>
        </p:txBody>
      </p:sp>
      <p:grpSp>
        <p:nvGrpSpPr>
          <p:cNvPr id="7" name="Group 6"/>
          <p:cNvGrpSpPr/>
          <p:nvPr/>
        </p:nvGrpSpPr>
        <p:grpSpPr>
          <a:xfrm>
            <a:off x="3388048" y="2495550"/>
            <a:ext cx="5298752" cy="1828800"/>
            <a:chOff x="564828" y="2614539"/>
            <a:chExt cx="5988372" cy="1828800"/>
          </a:xfrm>
        </p:grpSpPr>
        <p:sp>
          <p:nvSpPr>
            <p:cNvPr id="8" name="Rectangle 7"/>
            <p:cNvSpPr/>
            <p:nvPr/>
          </p:nvSpPr>
          <p:spPr>
            <a:xfrm>
              <a:off x="573190" y="4274062"/>
              <a:ext cx="2539478" cy="1692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500" i="1" dirty="0" err="1" smtClean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Sumber</a:t>
              </a:r>
              <a:r>
                <a:rPr lang="en-US" sz="500" i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: </a:t>
              </a:r>
              <a:r>
                <a:rPr lang="en-US" sz="500" i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pixabay.com/</a:t>
              </a:r>
              <a:r>
                <a:rPr lang="en-US" sz="500" i="1" dirty="0" err="1" smtClean="0">
                  <a:latin typeface="Calibri" panose="020F0502020204030204" pitchFamily="34" charset="0"/>
                  <a:cs typeface="Calibri" panose="020F0502020204030204" pitchFamily="34" charset="0"/>
                </a:rPr>
                <a:t>Clker</a:t>
              </a:r>
              <a:r>
                <a:rPr lang="en-US" sz="500" i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-Free-Vector-Images</a:t>
              </a:r>
              <a:r>
                <a:rPr lang="en-US" sz="500" i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; </a:t>
              </a:r>
              <a:r>
                <a:rPr lang="en-US" sz="500" i="1" dirty="0" smtClean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commons.wikimedia.org/Patrick J. Lynch</a:t>
              </a:r>
              <a:endParaRPr lang="en-US" sz="500" i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5122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11192"/>
            <a:stretch/>
          </p:blipFill>
          <p:spPr bwMode="auto">
            <a:xfrm>
              <a:off x="564828" y="2614539"/>
              <a:ext cx="5988372" cy="1490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Parallelogram 8"/>
          <p:cNvSpPr/>
          <p:nvPr/>
        </p:nvSpPr>
        <p:spPr>
          <a:xfrm>
            <a:off x="-228600" y="253648"/>
            <a:ext cx="7696200" cy="517902"/>
          </a:xfrm>
          <a:prstGeom prst="parallelogram">
            <a:avLst/>
          </a:prstGeom>
          <a:solidFill>
            <a:srgbClr val="99378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019" tIns="19509" rIns="39019" bIns="19509" rtlCol="0" anchor="ctr"/>
          <a:lstStyle/>
          <a:p>
            <a:pPr algn="ctr"/>
            <a:endParaRPr lang="en-US" sz="2400">
              <a:solidFill>
                <a:srgbClr val="F0287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7467" y="312099"/>
            <a:ext cx="8131685" cy="430851"/>
          </a:xfrm>
          <a:prstGeom prst="rect">
            <a:avLst/>
          </a:prstGeom>
          <a:noFill/>
        </p:spPr>
        <p:txBody>
          <a:bodyPr wrap="square" lIns="91401" tIns="45702" rIns="91401" bIns="45702" rtlCol="0">
            <a:spAutoFit/>
          </a:bodyPr>
          <a:lstStyle/>
          <a:p>
            <a:pPr marL="0" lvl="1">
              <a:tabLst>
                <a:tab pos="679353" algn="l"/>
              </a:tabLst>
            </a:pPr>
            <a:r>
              <a:rPr lang="sv-SE" sz="2200" b="1" dirty="0">
                <a:solidFill>
                  <a:schemeClr val="bg1"/>
                </a:solidFill>
              </a:rPr>
              <a:t>PESAWAT SEDERHANA DALAM SISTEM RANGKA</a:t>
            </a:r>
          </a:p>
        </p:txBody>
      </p:sp>
    </p:spTree>
    <p:extLst>
      <p:ext uri="{BB962C8B-B14F-4D97-AF65-F5344CB8AC3E}">
        <p14:creationId xmlns="" xmlns:p14="http://schemas.microsoft.com/office/powerpoint/2010/main" val="3352305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5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750"/>
                            </p:stCondLst>
                            <p:childTnLst>
                              <p:par>
                                <p:cTn id="28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9" grpId="0" animBg="1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arallelogram 8"/>
          <p:cNvSpPr/>
          <p:nvPr/>
        </p:nvSpPr>
        <p:spPr>
          <a:xfrm>
            <a:off x="-228600" y="253648"/>
            <a:ext cx="6400800" cy="517902"/>
          </a:xfrm>
          <a:prstGeom prst="parallelogram">
            <a:avLst/>
          </a:prstGeom>
          <a:solidFill>
            <a:srgbClr val="99378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019" tIns="19509" rIns="39019" bIns="19509" rtlCol="0" anchor="ctr"/>
          <a:lstStyle/>
          <a:p>
            <a:pPr algn="ctr"/>
            <a:endParaRPr lang="en-US" sz="2400">
              <a:solidFill>
                <a:srgbClr val="F0287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7467" y="312099"/>
            <a:ext cx="8131685" cy="430851"/>
          </a:xfrm>
          <a:prstGeom prst="rect">
            <a:avLst/>
          </a:prstGeom>
          <a:noFill/>
        </p:spPr>
        <p:txBody>
          <a:bodyPr wrap="square" lIns="91401" tIns="45702" rIns="91401" bIns="45702" rtlCol="0">
            <a:spAutoFit/>
          </a:bodyPr>
          <a:lstStyle/>
          <a:p>
            <a:pPr marL="0" lvl="1">
              <a:tabLst>
                <a:tab pos="679353" algn="l"/>
              </a:tabLst>
            </a:pPr>
            <a:r>
              <a:rPr lang="es-ES" sz="2200" b="1" dirty="0">
                <a:solidFill>
                  <a:schemeClr val="bg1"/>
                </a:solidFill>
              </a:rPr>
              <a:t>HUBUNGAN ANTARA DAYA DAN USAHA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457200" y="819150"/>
            <a:ext cx="7885816" cy="2639437"/>
            <a:chOff x="724784" y="742950"/>
            <a:chExt cx="7885816" cy="2639437"/>
          </a:xfrm>
        </p:grpSpPr>
        <p:grpSp>
          <p:nvGrpSpPr>
            <p:cNvPr id="12" name="Group 11"/>
            <p:cNvGrpSpPr/>
            <p:nvPr/>
          </p:nvGrpSpPr>
          <p:grpSpPr>
            <a:xfrm>
              <a:off x="724784" y="971550"/>
              <a:ext cx="7885816" cy="2410837"/>
              <a:chOff x="724784" y="971550"/>
              <a:chExt cx="7885816" cy="2410837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724784" y="990660"/>
                <a:ext cx="7294182" cy="2266890"/>
                <a:chOff x="685800" y="1295400"/>
                <a:chExt cx="6587362" cy="2266890"/>
              </a:xfr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7" name="Rounded Rectangle 16"/>
                <p:cNvSpPr/>
                <p:nvPr/>
              </p:nvSpPr>
              <p:spPr>
                <a:xfrm>
                  <a:off x="685800" y="1295400"/>
                  <a:ext cx="6587361" cy="1156340"/>
                </a:xfrm>
                <a:prstGeom prst="roundRect">
                  <a:avLst/>
                </a:prstGeom>
                <a:solidFill>
                  <a:schemeClr val="accent4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Rectangle 17"/>
                <p:cNvSpPr/>
                <p:nvPr/>
              </p:nvSpPr>
              <p:spPr>
                <a:xfrm>
                  <a:off x="685801" y="1734097"/>
                  <a:ext cx="6587361" cy="1828193"/>
                </a:xfrm>
                <a:prstGeom prst="rect">
                  <a:avLst/>
                </a:prstGeom>
                <a:solidFill>
                  <a:srgbClr val="FFFFCC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5" name="Rectangle 14"/>
              <p:cNvSpPr/>
              <p:nvPr/>
            </p:nvSpPr>
            <p:spPr>
              <a:xfrm>
                <a:off x="932365" y="971550"/>
                <a:ext cx="767823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chemeClr val="bg1"/>
                    </a:solidFill>
                  </a:rPr>
                  <a:t>CONTOH SOAL</a:t>
                </a: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955296" y="1504950"/>
                <a:ext cx="5978904" cy="18774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 err="1"/>
                  <a:t>Bagaimana</a:t>
                </a:r>
                <a:r>
                  <a:rPr lang="en-US" b="1" dirty="0"/>
                  <a:t> </a:t>
                </a:r>
                <a:r>
                  <a:rPr lang="en-US" b="1" dirty="0" err="1"/>
                  <a:t>prinsip</a:t>
                </a:r>
                <a:r>
                  <a:rPr lang="en-US" b="1" dirty="0"/>
                  <a:t> </a:t>
                </a:r>
                <a:r>
                  <a:rPr lang="en-US" b="1" dirty="0" err="1"/>
                  <a:t>tuas</a:t>
                </a:r>
                <a:r>
                  <a:rPr lang="en-US" b="1" dirty="0"/>
                  <a:t> </a:t>
                </a:r>
                <a:r>
                  <a:rPr lang="en-US" b="1" dirty="0" err="1"/>
                  <a:t>ketiga</a:t>
                </a:r>
                <a:r>
                  <a:rPr lang="en-US" b="1" dirty="0"/>
                  <a:t>?</a:t>
                </a:r>
              </a:p>
              <a:p>
                <a:endParaRPr lang="en-US" sz="800" b="1" dirty="0"/>
              </a:p>
              <a:p>
                <a:r>
                  <a:rPr lang="en-US" dirty="0" err="1"/>
                  <a:t>Penyelesaian</a:t>
                </a:r>
                <a:r>
                  <a:rPr lang="en-US" dirty="0"/>
                  <a:t>:</a:t>
                </a:r>
              </a:p>
              <a:p>
                <a:r>
                  <a:rPr lang="en-US" dirty="0" err="1"/>
                  <a:t>Beban</a:t>
                </a:r>
                <a:r>
                  <a:rPr lang="en-US" dirty="0"/>
                  <a:t> </a:t>
                </a:r>
                <a:r>
                  <a:rPr lang="en-US" dirty="0" err="1"/>
                  <a:t>dan</a:t>
                </a:r>
                <a:r>
                  <a:rPr lang="en-US" dirty="0"/>
                  <a:t> </a:t>
                </a:r>
                <a:r>
                  <a:rPr lang="en-US" dirty="0" err="1"/>
                  <a:t>kuasa</a:t>
                </a:r>
                <a:r>
                  <a:rPr lang="en-US" dirty="0"/>
                  <a:t> </a:t>
                </a:r>
                <a:r>
                  <a:rPr lang="en-US" dirty="0" err="1"/>
                  <a:t>berada</a:t>
                </a:r>
                <a:r>
                  <a:rPr lang="en-US" dirty="0"/>
                  <a:t> </a:t>
                </a:r>
                <a:r>
                  <a:rPr lang="en-US" dirty="0" err="1"/>
                  <a:t>pada</a:t>
                </a:r>
                <a:r>
                  <a:rPr lang="en-US" dirty="0"/>
                  <a:t> </a:t>
                </a:r>
                <a:r>
                  <a:rPr lang="en-US" dirty="0" err="1"/>
                  <a:t>sisi</a:t>
                </a:r>
                <a:r>
                  <a:rPr lang="en-US" dirty="0"/>
                  <a:t> yang </a:t>
                </a:r>
                <a:r>
                  <a:rPr lang="en-US" dirty="0" err="1"/>
                  <a:t>sama</a:t>
                </a:r>
                <a:r>
                  <a:rPr lang="en-US" dirty="0"/>
                  <a:t> </a:t>
                </a:r>
                <a:r>
                  <a:rPr lang="en-US" dirty="0" err="1"/>
                  <a:t>dari</a:t>
                </a:r>
                <a:r>
                  <a:rPr lang="en-US" dirty="0"/>
                  <a:t> </a:t>
                </a:r>
                <a:r>
                  <a:rPr lang="en-US" dirty="0" err="1"/>
                  <a:t>titik</a:t>
                </a:r>
                <a:r>
                  <a:rPr lang="en-US" dirty="0"/>
                  <a:t> </a:t>
                </a:r>
                <a:r>
                  <a:rPr lang="en-US" dirty="0" err="1"/>
                  <a:t>tumpu</a:t>
                </a:r>
                <a:r>
                  <a:rPr lang="en-US" dirty="0"/>
                  <a:t>, </a:t>
                </a:r>
                <a:r>
                  <a:rPr lang="en-US" dirty="0" err="1"/>
                  <a:t>tetapi</a:t>
                </a:r>
                <a:r>
                  <a:rPr lang="en-US" dirty="0"/>
                  <a:t> </a:t>
                </a:r>
                <a:r>
                  <a:rPr lang="en-US" dirty="0" err="1"/>
                  <a:t>kuasa</a:t>
                </a:r>
                <a:r>
                  <a:rPr lang="en-US" dirty="0"/>
                  <a:t> </a:t>
                </a:r>
                <a:r>
                  <a:rPr lang="en-US" dirty="0" err="1"/>
                  <a:t>lebih</a:t>
                </a:r>
                <a:r>
                  <a:rPr lang="en-US" dirty="0"/>
                  <a:t> </a:t>
                </a:r>
                <a:r>
                  <a:rPr lang="en-US" dirty="0" err="1"/>
                  <a:t>dekat</a:t>
                </a:r>
                <a:r>
                  <a:rPr lang="en-US" dirty="0"/>
                  <a:t> </a:t>
                </a:r>
                <a:r>
                  <a:rPr lang="en-US" dirty="0" err="1"/>
                  <a:t>ke</a:t>
                </a:r>
                <a:r>
                  <a:rPr lang="en-US" dirty="0"/>
                  <a:t> </a:t>
                </a:r>
                <a:r>
                  <a:rPr lang="en-US" dirty="0" err="1"/>
                  <a:t>titik</a:t>
                </a:r>
                <a:r>
                  <a:rPr lang="en-US" dirty="0"/>
                  <a:t> </a:t>
                </a:r>
                <a:r>
                  <a:rPr lang="en-US" dirty="0" err="1"/>
                  <a:t>tumpu</a:t>
                </a:r>
                <a:r>
                  <a:rPr lang="en-US" dirty="0"/>
                  <a:t> </a:t>
                </a:r>
                <a:r>
                  <a:rPr lang="en-US" dirty="0" err="1"/>
                  <a:t>pada</a:t>
                </a:r>
                <a:r>
                  <a:rPr lang="en-US" dirty="0"/>
                  <a:t> </a:t>
                </a:r>
                <a:r>
                  <a:rPr lang="en-US" dirty="0" err="1"/>
                  <a:t>beban</a:t>
                </a:r>
                <a:r>
                  <a:rPr lang="en-US" dirty="0"/>
                  <a:t>.</a:t>
                </a:r>
              </a:p>
              <a:p>
                <a:endParaRPr lang="en-US" b="1" dirty="0" err="1"/>
              </a:p>
            </p:txBody>
          </p:sp>
        </p:grpSp>
        <p:pic>
          <p:nvPicPr>
            <p:cNvPr id="13" name="Picture 2" descr="H:\BAB 1 SISTEM GERAK MANUSIA\Edit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8188" y="742950"/>
              <a:ext cx="1632411" cy="122430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" name="Rounded Rectangle 18"/>
          <p:cNvSpPr/>
          <p:nvPr/>
        </p:nvSpPr>
        <p:spPr>
          <a:xfrm>
            <a:off x="5791201" y="3638550"/>
            <a:ext cx="3352800" cy="679832"/>
          </a:xfrm>
          <a:prstGeom prst="roundRect">
            <a:avLst/>
          </a:prstGeom>
          <a:solidFill>
            <a:srgbClr val="002060"/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91440" algn="r"/>
            <a:r>
              <a:rPr lang="fi-FI" sz="1400" b="1" dirty="0">
                <a:solidFill>
                  <a:schemeClr val="bg1"/>
                </a:solidFill>
              </a:rPr>
              <a:t>Kerjakan latihan pada buku IPA Terpadu SMP kelas VIII jilid 2 (Tim Abdi Guru) halaman 98</a:t>
            </a:r>
          </a:p>
        </p:txBody>
      </p:sp>
    </p:spTree>
    <p:extLst>
      <p:ext uri="{BB962C8B-B14F-4D97-AF65-F5344CB8AC3E}">
        <p14:creationId xmlns="" xmlns:p14="http://schemas.microsoft.com/office/powerpoint/2010/main" val="2722966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81000" y="2143123"/>
            <a:ext cx="7834338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err="1" smtClean="0">
                <a:solidFill>
                  <a:srgbClr val="001D35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Dalam</a:t>
            </a:r>
            <a:r>
              <a:rPr lang="en-US" sz="1600" dirty="0" smtClean="0">
                <a:solidFill>
                  <a:srgbClr val="001D35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1D35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fisika</a:t>
            </a:r>
            <a:r>
              <a:rPr lang="en-US" sz="1600" dirty="0" smtClean="0">
                <a:solidFill>
                  <a:srgbClr val="001D35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en-US" sz="1600" dirty="0" err="1" smtClean="0">
                <a:solidFill>
                  <a:srgbClr val="001D35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gaya</a:t>
            </a:r>
            <a:r>
              <a:rPr lang="en-US" sz="1600" dirty="0" smtClean="0">
                <a:solidFill>
                  <a:srgbClr val="001D35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1D35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diukur</a:t>
            </a:r>
            <a:r>
              <a:rPr lang="en-US" sz="1600" dirty="0" smtClean="0">
                <a:solidFill>
                  <a:srgbClr val="001D35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1D35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menggunakan</a:t>
            </a:r>
            <a:r>
              <a:rPr lang="en-US" sz="1600" dirty="0" smtClean="0">
                <a:solidFill>
                  <a:srgbClr val="001D35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1D35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alat</a:t>
            </a:r>
            <a:r>
              <a:rPr lang="en-US" sz="1600" dirty="0" smtClean="0">
                <a:solidFill>
                  <a:srgbClr val="001D35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yang </a:t>
            </a:r>
            <a:r>
              <a:rPr lang="en-US" sz="1600" dirty="0" err="1" smtClean="0">
                <a:solidFill>
                  <a:srgbClr val="001D35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disebut</a:t>
            </a:r>
            <a:r>
              <a:rPr lang="en-US" sz="1600" dirty="0" smtClean="0">
                <a:solidFill>
                  <a:srgbClr val="001D35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1D35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neraca</a:t>
            </a:r>
            <a:r>
              <a:rPr lang="en-US" sz="1600" dirty="0" smtClean="0">
                <a:solidFill>
                  <a:srgbClr val="001D35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1D35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pegas</a:t>
            </a:r>
            <a:r>
              <a:rPr lang="en-US" sz="1600" dirty="0" smtClean="0">
                <a:solidFill>
                  <a:srgbClr val="001D35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1D35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atau</a:t>
            </a:r>
            <a:r>
              <a:rPr lang="en-US" sz="1600" dirty="0" smtClean="0">
                <a:solidFill>
                  <a:srgbClr val="001D35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1D35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dinamometer</a:t>
            </a:r>
            <a:r>
              <a:rPr lang="en-US" sz="1600" dirty="0" smtClean="0">
                <a:solidFill>
                  <a:srgbClr val="001D35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lang="en-US" sz="1600" dirty="0" smtClean="0">
                <a:solidFill>
                  <a:srgbClr val="001D35"/>
                </a:solidFill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lang="en-US" sz="1600" dirty="0" err="1" smtClean="0">
                <a:solidFill>
                  <a:srgbClr val="001D35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Satuan</a:t>
            </a:r>
            <a:r>
              <a:rPr lang="en-US" sz="1600" dirty="0" smtClean="0">
                <a:solidFill>
                  <a:srgbClr val="001D35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1D35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gaya</a:t>
            </a:r>
            <a:r>
              <a:rPr lang="en-US" sz="1600" dirty="0" smtClean="0">
                <a:solidFill>
                  <a:srgbClr val="001D35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1D35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adalah</a:t>
            </a:r>
            <a:r>
              <a:rPr lang="en-US" sz="1600" dirty="0" smtClean="0">
                <a:solidFill>
                  <a:srgbClr val="001D35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Newton (N), yang </a:t>
            </a:r>
            <a:r>
              <a:rPr lang="en-US" sz="1600" dirty="0" err="1" smtClean="0">
                <a:solidFill>
                  <a:srgbClr val="001D35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diambil</a:t>
            </a:r>
            <a:r>
              <a:rPr lang="en-US" sz="1600" dirty="0" smtClean="0">
                <a:solidFill>
                  <a:srgbClr val="001D35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1D35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dari</a:t>
            </a:r>
            <a:r>
              <a:rPr lang="en-US" sz="1600" dirty="0" smtClean="0">
                <a:solidFill>
                  <a:srgbClr val="001D35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1D35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nama</a:t>
            </a:r>
            <a:r>
              <a:rPr lang="en-US" sz="1600" dirty="0" smtClean="0">
                <a:solidFill>
                  <a:srgbClr val="001D35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1D35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ilmuwan</a:t>
            </a:r>
            <a:r>
              <a:rPr lang="en-US" sz="1600" dirty="0" smtClean="0">
                <a:solidFill>
                  <a:srgbClr val="001D35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1D35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terkenal</a:t>
            </a:r>
            <a:r>
              <a:rPr lang="en-US" sz="1600" dirty="0" smtClean="0">
                <a:solidFill>
                  <a:srgbClr val="001D35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Sir Isaac Newton.</a:t>
            </a:r>
            <a:r>
              <a:rPr lang="en-US" sz="1600" dirty="0" smtClean="0">
                <a:solidFill>
                  <a:srgbClr val="001D35"/>
                </a:solidFill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2900" y="895350"/>
            <a:ext cx="6819900" cy="5715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d-ID" sz="1600" i="1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785800"/>
            <a:ext cx="8458200" cy="1328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d-ID" sz="800" b="1" i="1" dirty="0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sp>
        <p:nvSpPr>
          <p:cNvPr id="9" name="Parallelogram 8"/>
          <p:cNvSpPr/>
          <p:nvPr/>
        </p:nvSpPr>
        <p:spPr>
          <a:xfrm>
            <a:off x="-228600" y="253648"/>
            <a:ext cx="1981200" cy="517902"/>
          </a:xfrm>
          <a:prstGeom prst="parallelogram">
            <a:avLst/>
          </a:prstGeom>
          <a:solidFill>
            <a:srgbClr val="99378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019" tIns="19509" rIns="39019" bIns="19509" rtlCol="0" anchor="ctr"/>
          <a:lstStyle/>
          <a:p>
            <a:pPr algn="ctr"/>
            <a:endParaRPr lang="en-US" sz="2400">
              <a:solidFill>
                <a:srgbClr val="F0287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7468" y="312099"/>
            <a:ext cx="1994732" cy="430851"/>
          </a:xfrm>
          <a:prstGeom prst="rect">
            <a:avLst/>
          </a:prstGeom>
          <a:noFill/>
        </p:spPr>
        <p:txBody>
          <a:bodyPr wrap="square" lIns="91401" tIns="45702" rIns="91401" bIns="45702" rtlCol="0">
            <a:spAutoFit/>
          </a:bodyPr>
          <a:lstStyle/>
          <a:p>
            <a:pPr marL="0" lvl="1">
              <a:tabLst>
                <a:tab pos="679353" algn="l"/>
              </a:tabLst>
            </a:pPr>
            <a:r>
              <a:rPr lang="id-ID" sz="2200" b="1" dirty="0" smtClean="0">
                <a:solidFill>
                  <a:schemeClr val="bg1"/>
                </a:solidFill>
              </a:rPr>
              <a:t>GAYA</a:t>
            </a:r>
            <a:endParaRPr lang="en-US" sz="2200" b="1" dirty="0">
              <a:solidFill>
                <a:schemeClr val="bg1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42910" y="857239"/>
            <a:ext cx="735811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1D3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Gaya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1D3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adalah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1D35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1D3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tarikan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1D3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1D3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atau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1D3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1D3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dorongan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1D3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yang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1D3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dapat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1D3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1D3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mengubah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1D3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1D3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keadaan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1D3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1D3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benda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1D3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1D3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seperti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1D3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1D3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posisi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1D3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1D3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bentuk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1D3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1D3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atau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1D3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1D3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arah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1D3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1D3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gerak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1D3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1D35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1D3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Gaya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1D3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merupakan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1D3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1D3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salah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1D3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1D3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satu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1D3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1D3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konsep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1D3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1D3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dasar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1D3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1D3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dalam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1D3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1D3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fisika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1D3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yang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1D3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penting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1D3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1D3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untuk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1D3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1D3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memahami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1D3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1D3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bagaimana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1D3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1D3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benda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1D3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1D3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bergerak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1D3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1D3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dan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1D3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1D3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berinteraksi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1D3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1D35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07710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6" presetClass="entr" presetSubtype="21" fill="hold" grpId="0" nodeType="after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8" fill="hold" grpId="0" nodeType="after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/>
      <p:bldP spid="4" grpId="0"/>
      <p:bldP spid="9" grpId="0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 rot="10800000" flipV="1">
            <a:off x="714348" y="2857502"/>
            <a:ext cx="7834338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2900" y="895350"/>
            <a:ext cx="6819900" cy="5715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d-ID" sz="1600" i="1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785800"/>
            <a:ext cx="8458200" cy="1328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d-ID" sz="800" b="1" i="1" dirty="0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sp>
        <p:nvSpPr>
          <p:cNvPr id="9" name="Parallelogram 8"/>
          <p:cNvSpPr/>
          <p:nvPr/>
        </p:nvSpPr>
        <p:spPr>
          <a:xfrm>
            <a:off x="-228600" y="253648"/>
            <a:ext cx="1981200" cy="517902"/>
          </a:xfrm>
          <a:prstGeom prst="parallelogram">
            <a:avLst/>
          </a:prstGeom>
          <a:solidFill>
            <a:srgbClr val="99378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019" tIns="19509" rIns="39019" bIns="19509" rtlCol="0" anchor="ctr"/>
          <a:lstStyle/>
          <a:p>
            <a:pPr algn="ctr"/>
            <a:endParaRPr lang="en-US" sz="2400">
              <a:solidFill>
                <a:srgbClr val="F0287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7468" y="312099"/>
            <a:ext cx="1994732" cy="430851"/>
          </a:xfrm>
          <a:prstGeom prst="rect">
            <a:avLst/>
          </a:prstGeom>
          <a:noFill/>
        </p:spPr>
        <p:txBody>
          <a:bodyPr wrap="square" lIns="91401" tIns="45702" rIns="91401" bIns="45702" rtlCol="0">
            <a:spAutoFit/>
          </a:bodyPr>
          <a:lstStyle/>
          <a:p>
            <a:pPr marL="0" lvl="1">
              <a:tabLst>
                <a:tab pos="679353" algn="l"/>
              </a:tabLst>
            </a:pPr>
            <a:r>
              <a:rPr lang="id-ID" sz="2200" b="1" dirty="0" smtClean="0">
                <a:solidFill>
                  <a:schemeClr val="bg1"/>
                </a:solidFill>
              </a:rPr>
              <a:t>GAYA</a:t>
            </a:r>
            <a:endParaRPr lang="en-US" sz="2200" b="1" dirty="0">
              <a:solidFill>
                <a:schemeClr val="bg1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42910" y="857239"/>
            <a:ext cx="7358114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id-ID" sz="1600" b="0" i="0" u="none" strike="noStrike" cap="none" normalizeH="0" baseline="0" dirty="0" smtClean="0">
                <a:ln>
                  <a:noFill/>
                </a:ln>
                <a:solidFill>
                  <a:srgbClr val="001D3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GAYA SENTUH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</a:pPr>
            <a:r>
              <a:rPr lang="id-ID" sz="1600" dirty="0" smtClean="0"/>
              <a:t>	</a:t>
            </a:r>
            <a:r>
              <a:rPr lang="en-US" sz="1600" dirty="0" smtClean="0"/>
              <a:t>Gaya yang </a:t>
            </a:r>
            <a:r>
              <a:rPr lang="en-US" sz="1600" dirty="0" err="1" smtClean="0"/>
              <a:t>bekerja</a:t>
            </a:r>
            <a:r>
              <a:rPr lang="en-US" sz="1600" dirty="0" smtClean="0"/>
              <a:t> </a:t>
            </a:r>
            <a:r>
              <a:rPr lang="en-US" sz="1600" dirty="0" err="1" smtClean="0"/>
              <a:t>pada</a:t>
            </a:r>
            <a:r>
              <a:rPr lang="en-US" sz="1600" dirty="0" smtClean="0"/>
              <a:t> </a:t>
            </a:r>
            <a:r>
              <a:rPr lang="en-US" sz="1600" dirty="0" err="1" smtClean="0"/>
              <a:t>benda</a:t>
            </a:r>
            <a:r>
              <a:rPr lang="en-US" sz="1600" dirty="0" smtClean="0"/>
              <a:t> </a:t>
            </a:r>
            <a:r>
              <a:rPr lang="en-US" sz="1600" dirty="0" err="1" smtClean="0"/>
              <a:t>melalui</a:t>
            </a:r>
            <a:r>
              <a:rPr lang="en-US" sz="1600" dirty="0" smtClean="0"/>
              <a:t> </a:t>
            </a:r>
            <a:r>
              <a:rPr lang="en-US" sz="1600" dirty="0" err="1" smtClean="0"/>
              <a:t>sentuhan</a:t>
            </a:r>
            <a:r>
              <a:rPr lang="en-US" sz="1600" dirty="0" smtClean="0"/>
              <a:t> </a:t>
            </a:r>
            <a:r>
              <a:rPr lang="en-US" sz="1600" dirty="0" err="1" smtClean="0"/>
              <a:t>langsung</a:t>
            </a:r>
            <a:r>
              <a:rPr lang="en-US" sz="1600" dirty="0" smtClean="0"/>
              <a:t>. </a:t>
            </a:r>
            <a:r>
              <a:rPr lang="en-US" sz="1600" dirty="0" err="1" smtClean="0"/>
              <a:t>Contoh</a:t>
            </a:r>
            <a:r>
              <a:rPr lang="en-US" sz="1600" dirty="0" smtClean="0"/>
              <a:t> </a:t>
            </a:r>
            <a:r>
              <a:rPr lang="en-US" sz="1600" dirty="0" err="1" smtClean="0"/>
              <a:t>gaya</a:t>
            </a:r>
            <a:r>
              <a:rPr lang="en-US" sz="1600" dirty="0" smtClean="0"/>
              <a:t> </a:t>
            </a:r>
            <a:r>
              <a:rPr lang="en-US" sz="1600" dirty="0" err="1" smtClean="0"/>
              <a:t>sentuh</a:t>
            </a:r>
            <a:r>
              <a:rPr lang="en-US" sz="1600" dirty="0" smtClean="0"/>
              <a:t> </a:t>
            </a:r>
            <a:r>
              <a:rPr lang="en-US" sz="1600" dirty="0" err="1" smtClean="0"/>
              <a:t>adalah</a:t>
            </a:r>
            <a:r>
              <a:rPr lang="en-US" sz="1600" dirty="0" smtClean="0"/>
              <a:t> </a:t>
            </a:r>
            <a:r>
              <a:rPr lang="en-US" sz="1600" dirty="0" err="1" smtClean="0"/>
              <a:t>gaya</a:t>
            </a:r>
            <a:r>
              <a:rPr lang="en-US" sz="1600" dirty="0" smtClean="0"/>
              <a:t> </a:t>
            </a:r>
            <a:r>
              <a:rPr lang="en-US" sz="1600" dirty="0" err="1" smtClean="0"/>
              <a:t>otot</a:t>
            </a:r>
            <a:r>
              <a:rPr lang="en-US" sz="1600" dirty="0" smtClean="0"/>
              <a:t>, </a:t>
            </a:r>
            <a:r>
              <a:rPr lang="en-US" sz="1600" dirty="0" err="1" smtClean="0"/>
              <a:t>gaya</a:t>
            </a:r>
            <a:r>
              <a:rPr lang="en-US" sz="1600" dirty="0" smtClean="0"/>
              <a:t> </a:t>
            </a:r>
            <a:r>
              <a:rPr lang="en-US" sz="1600" dirty="0" err="1" smtClean="0"/>
              <a:t>gesek</a:t>
            </a:r>
            <a:r>
              <a:rPr lang="en-US" sz="1600" dirty="0" smtClean="0"/>
              <a:t>,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gaya</a:t>
            </a:r>
            <a:r>
              <a:rPr lang="en-US" sz="1600" dirty="0" smtClean="0"/>
              <a:t> </a:t>
            </a:r>
            <a:r>
              <a:rPr lang="en-US" sz="1600" dirty="0" err="1" smtClean="0"/>
              <a:t>pegas</a:t>
            </a:r>
            <a:r>
              <a:rPr lang="en-US" sz="1600" dirty="0" smtClean="0"/>
              <a:t>.</a:t>
            </a:r>
            <a:endParaRPr lang="id-ID" sz="1600" dirty="0" smtClean="0"/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AutoNum type="arabicPeriod" startAt="2"/>
            </a:pPr>
            <a:r>
              <a:rPr lang="id-ID" sz="1600" dirty="0" smtClean="0">
                <a:solidFill>
                  <a:srgbClr val="001D35"/>
                </a:solidFill>
                <a:latin typeface="Arial" pitchFamily="34" charset="0"/>
                <a:cs typeface="Arial" pitchFamily="34" charset="0"/>
              </a:rPr>
              <a:t>GAYA TAK SENTUH</a:t>
            </a:r>
          </a:p>
          <a:p>
            <a:pPr fontAlgn="ctr"/>
            <a:r>
              <a:rPr lang="en-US" sz="1600" dirty="0" smtClean="0"/>
              <a:t>Gaya yang </a:t>
            </a:r>
            <a:r>
              <a:rPr lang="en-US" sz="1600" dirty="0" err="1" smtClean="0"/>
              <a:t>bekerja</a:t>
            </a:r>
            <a:r>
              <a:rPr lang="en-US" sz="1600" dirty="0" smtClean="0"/>
              <a:t> </a:t>
            </a:r>
            <a:r>
              <a:rPr lang="en-US" sz="1600" dirty="0" err="1" smtClean="0"/>
              <a:t>pada</a:t>
            </a:r>
            <a:r>
              <a:rPr lang="en-US" sz="1600" dirty="0" smtClean="0"/>
              <a:t> </a:t>
            </a:r>
            <a:r>
              <a:rPr lang="en-US" sz="1600" dirty="0" err="1" smtClean="0"/>
              <a:t>benda</a:t>
            </a:r>
            <a:r>
              <a:rPr lang="en-US" sz="1600" dirty="0" smtClean="0"/>
              <a:t> </a:t>
            </a:r>
            <a:r>
              <a:rPr lang="en-US" sz="1600" dirty="0" err="1" smtClean="0"/>
              <a:t>tanpa</a:t>
            </a:r>
            <a:r>
              <a:rPr lang="en-US" sz="1600" dirty="0" smtClean="0"/>
              <a:t> </a:t>
            </a:r>
            <a:r>
              <a:rPr lang="en-US" sz="1600" dirty="0" err="1" smtClean="0"/>
              <a:t>melalui</a:t>
            </a:r>
            <a:r>
              <a:rPr lang="en-US" sz="1600" dirty="0" smtClean="0"/>
              <a:t> </a:t>
            </a:r>
            <a:r>
              <a:rPr lang="en-US" sz="1600" dirty="0" err="1" smtClean="0"/>
              <a:t>sentuhan</a:t>
            </a:r>
            <a:r>
              <a:rPr lang="en-US" sz="1600" dirty="0" smtClean="0"/>
              <a:t> </a:t>
            </a:r>
            <a:r>
              <a:rPr lang="en-US" sz="1600" dirty="0" err="1" smtClean="0"/>
              <a:t>langsung</a:t>
            </a:r>
            <a:r>
              <a:rPr lang="en-US" sz="1600" dirty="0" smtClean="0"/>
              <a:t>. </a:t>
            </a:r>
            <a:r>
              <a:rPr lang="en-US" sz="1600" dirty="0" err="1" smtClean="0"/>
              <a:t>Contoh</a:t>
            </a:r>
            <a:r>
              <a:rPr lang="en-US" sz="1600" dirty="0" smtClean="0"/>
              <a:t> </a:t>
            </a:r>
            <a:r>
              <a:rPr lang="en-US" sz="1600" dirty="0" err="1" smtClean="0"/>
              <a:t>gaya</a:t>
            </a:r>
            <a:r>
              <a:rPr lang="en-US" sz="1600" dirty="0" smtClean="0"/>
              <a:t> </a:t>
            </a:r>
            <a:r>
              <a:rPr lang="en-US" sz="1600" dirty="0" err="1" smtClean="0"/>
              <a:t>tak</a:t>
            </a:r>
            <a:r>
              <a:rPr lang="en-US" sz="1600" dirty="0" smtClean="0"/>
              <a:t> </a:t>
            </a:r>
            <a:r>
              <a:rPr lang="en-US" sz="1600" dirty="0" err="1" smtClean="0"/>
              <a:t>sentuh</a:t>
            </a:r>
            <a:r>
              <a:rPr lang="en-US" sz="1600" dirty="0" smtClean="0"/>
              <a:t> </a:t>
            </a:r>
            <a:r>
              <a:rPr lang="en-US" sz="1600" dirty="0" err="1" smtClean="0"/>
              <a:t>adalah</a:t>
            </a:r>
            <a:r>
              <a:rPr lang="en-US" sz="1600" dirty="0" smtClean="0"/>
              <a:t> </a:t>
            </a:r>
            <a:r>
              <a:rPr lang="en-US" sz="1600" dirty="0" err="1" smtClean="0"/>
              <a:t>gaya</a:t>
            </a:r>
            <a:r>
              <a:rPr lang="en-US" sz="1600" dirty="0" smtClean="0"/>
              <a:t> </a:t>
            </a:r>
            <a:r>
              <a:rPr lang="en-US" sz="1600" dirty="0" err="1" smtClean="0"/>
              <a:t>gravitasi</a:t>
            </a:r>
            <a:r>
              <a:rPr lang="en-US" sz="1600" dirty="0" smtClean="0"/>
              <a:t>, </a:t>
            </a:r>
            <a:r>
              <a:rPr lang="en-US" sz="1600" dirty="0" err="1" smtClean="0"/>
              <a:t>gaya</a:t>
            </a:r>
            <a:r>
              <a:rPr lang="en-US" sz="1600" dirty="0" smtClean="0"/>
              <a:t> </a:t>
            </a:r>
            <a:r>
              <a:rPr lang="en-US" sz="1600" dirty="0" err="1" smtClean="0"/>
              <a:t>listrik</a:t>
            </a:r>
            <a:r>
              <a:rPr lang="en-US" sz="1600" dirty="0" smtClean="0"/>
              <a:t>,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gaya</a:t>
            </a:r>
            <a:r>
              <a:rPr lang="en-US" sz="1600" dirty="0" smtClean="0"/>
              <a:t> magnet. </a:t>
            </a:r>
          </a:p>
          <a:p>
            <a:r>
              <a:rPr lang="en-US" sz="1600" dirty="0" smtClean="0"/>
              <a:t/>
            </a:r>
            <a:br>
              <a:rPr lang="en-US" sz="1600" dirty="0" smtClean="0"/>
            </a:b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07710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6" presetClass="entr" presetSubtype="21" fill="hold" grpId="0" nodeType="after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8" fill="hold" grpId="0" nodeType="after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/>
      <p:bldP spid="4" grpId="0"/>
      <p:bldP spid="9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00034" y="2928940"/>
            <a:ext cx="77153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sz="1600" dirty="0" err="1" smtClean="0"/>
              <a:t>Contohnya</a:t>
            </a:r>
            <a:r>
              <a:rPr lang="en-US" sz="1600" dirty="0" smtClean="0"/>
              <a:t>, </a:t>
            </a:r>
            <a:r>
              <a:rPr lang="en-US" sz="1600" dirty="0" err="1" smtClean="0"/>
              <a:t>jika</a:t>
            </a:r>
            <a:r>
              <a:rPr lang="en-US" sz="1600" dirty="0" smtClean="0"/>
              <a:t> </a:t>
            </a:r>
            <a:r>
              <a:rPr lang="en-US" sz="1600" dirty="0" err="1" smtClean="0"/>
              <a:t>dua</a:t>
            </a:r>
            <a:r>
              <a:rPr lang="en-US" sz="1600" dirty="0" smtClean="0"/>
              <a:t> </a:t>
            </a:r>
            <a:r>
              <a:rPr lang="en-US" sz="1600" dirty="0" err="1" smtClean="0"/>
              <a:t>orang</a:t>
            </a:r>
            <a:r>
              <a:rPr lang="en-US" sz="1600" dirty="0" smtClean="0"/>
              <a:t> </a:t>
            </a:r>
            <a:r>
              <a:rPr lang="en-US" sz="1600" dirty="0" err="1" smtClean="0"/>
              <a:t>menarik</a:t>
            </a:r>
            <a:r>
              <a:rPr lang="en-US" sz="1600" dirty="0" smtClean="0"/>
              <a:t> </a:t>
            </a:r>
            <a:r>
              <a:rPr lang="en-US" sz="1600" dirty="0" err="1" smtClean="0"/>
              <a:t>tali</a:t>
            </a:r>
            <a:r>
              <a:rPr lang="en-US" sz="1600" dirty="0" smtClean="0"/>
              <a:t> </a:t>
            </a:r>
            <a:r>
              <a:rPr lang="en-US" sz="1600" dirty="0" err="1" smtClean="0"/>
              <a:t>ke</a:t>
            </a:r>
            <a:r>
              <a:rPr lang="en-US" sz="1600" dirty="0" smtClean="0"/>
              <a:t> </a:t>
            </a:r>
            <a:r>
              <a:rPr lang="en-US" sz="1600" dirty="0" err="1" smtClean="0"/>
              <a:t>arah</a:t>
            </a:r>
            <a:r>
              <a:rPr lang="en-US" sz="1600" dirty="0" smtClean="0"/>
              <a:t> yang </a:t>
            </a:r>
            <a:r>
              <a:rPr lang="en-US" sz="1600" dirty="0" err="1" smtClean="0"/>
              <a:t>berlawanan</a:t>
            </a:r>
            <a:r>
              <a:rPr lang="en-US" sz="1600" dirty="0" smtClean="0"/>
              <a:t>, </a:t>
            </a:r>
            <a:r>
              <a:rPr lang="en-US" sz="1600" dirty="0" err="1" smtClean="0"/>
              <a:t>gaya</a:t>
            </a:r>
            <a:r>
              <a:rPr lang="en-US" sz="1600" dirty="0" smtClean="0"/>
              <a:t> </a:t>
            </a:r>
            <a:r>
              <a:rPr lang="en-US" sz="1600" dirty="0" err="1" smtClean="0"/>
              <a:t>resultan</a:t>
            </a:r>
            <a:r>
              <a:rPr lang="en-US" sz="1600" dirty="0" smtClean="0"/>
              <a:t> </a:t>
            </a:r>
            <a:r>
              <a:rPr lang="en-US" sz="1600" dirty="0" err="1" smtClean="0"/>
              <a:t>adalah</a:t>
            </a:r>
            <a:r>
              <a:rPr lang="en-US" sz="1600" dirty="0" smtClean="0"/>
              <a:t> </a:t>
            </a:r>
            <a:r>
              <a:rPr lang="en-US" sz="1600" dirty="0" err="1" smtClean="0"/>
              <a:t>selisih</a:t>
            </a:r>
            <a:r>
              <a:rPr lang="en-US" sz="1600" dirty="0" smtClean="0"/>
              <a:t> </a:t>
            </a:r>
            <a:r>
              <a:rPr lang="en-US" sz="1600" dirty="0" err="1" smtClean="0"/>
              <a:t>antara</a:t>
            </a:r>
            <a:r>
              <a:rPr lang="en-US" sz="1600" dirty="0" smtClean="0"/>
              <a:t> </a:t>
            </a:r>
            <a:r>
              <a:rPr lang="en-US" sz="1600" dirty="0" err="1" smtClean="0"/>
              <a:t>keduanya</a:t>
            </a:r>
            <a:r>
              <a:rPr lang="en-US" sz="1600" dirty="0" smtClean="0"/>
              <a:t>. </a:t>
            </a:r>
          </a:p>
          <a:p>
            <a:pPr fontAlgn="ctr"/>
            <a:r>
              <a:rPr lang="en-US" sz="1600" dirty="0" err="1" smtClean="0"/>
              <a:t>Jika</a:t>
            </a:r>
            <a:r>
              <a:rPr lang="en-US" sz="1600" dirty="0" smtClean="0"/>
              <a:t> </a:t>
            </a:r>
            <a:r>
              <a:rPr lang="en-US" sz="1600" dirty="0" err="1" smtClean="0"/>
              <a:t>resultan</a:t>
            </a:r>
            <a:r>
              <a:rPr lang="en-US" sz="1600" dirty="0" smtClean="0"/>
              <a:t> </a:t>
            </a:r>
            <a:r>
              <a:rPr lang="en-US" sz="1600" dirty="0" err="1" smtClean="0"/>
              <a:t>gaya</a:t>
            </a:r>
            <a:r>
              <a:rPr lang="en-US" sz="1600" dirty="0" smtClean="0"/>
              <a:t> yang </a:t>
            </a:r>
            <a:r>
              <a:rPr lang="en-US" sz="1600" dirty="0" err="1" smtClean="0"/>
              <a:t>bekerja</a:t>
            </a:r>
            <a:r>
              <a:rPr lang="en-US" sz="1600" dirty="0" smtClean="0"/>
              <a:t> </a:t>
            </a:r>
            <a:r>
              <a:rPr lang="en-US" sz="1600" dirty="0" err="1" smtClean="0"/>
              <a:t>pada</a:t>
            </a:r>
            <a:r>
              <a:rPr lang="en-US" sz="1600" dirty="0" smtClean="0"/>
              <a:t> </a:t>
            </a:r>
            <a:r>
              <a:rPr lang="en-US" sz="1600" dirty="0" err="1" smtClean="0"/>
              <a:t>benda</a:t>
            </a:r>
            <a:r>
              <a:rPr lang="en-US" sz="1600" dirty="0" smtClean="0"/>
              <a:t> </a:t>
            </a:r>
            <a:r>
              <a:rPr lang="en-US" sz="1600" dirty="0" err="1" smtClean="0"/>
              <a:t>sama</a:t>
            </a:r>
            <a:r>
              <a:rPr lang="en-US" sz="1600" dirty="0" smtClean="0"/>
              <a:t> </a:t>
            </a:r>
            <a:r>
              <a:rPr lang="en-US" sz="1600" dirty="0" err="1" smtClean="0"/>
              <a:t>dengan</a:t>
            </a:r>
            <a:r>
              <a:rPr lang="en-US" sz="1600" dirty="0" smtClean="0"/>
              <a:t> </a:t>
            </a:r>
            <a:r>
              <a:rPr lang="en-US" sz="1600" dirty="0" err="1" smtClean="0"/>
              <a:t>nol</a:t>
            </a:r>
            <a:r>
              <a:rPr lang="en-US" sz="1600" dirty="0" smtClean="0"/>
              <a:t>, </a:t>
            </a:r>
            <a:r>
              <a:rPr lang="en-US" sz="1600" dirty="0" err="1" smtClean="0"/>
              <a:t>maka</a:t>
            </a:r>
            <a:r>
              <a:rPr lang="en-US" sz="1600" dirty="0" smtClean="0"/>
              <a:t> </a:t>
            </a:r>
            <a:r>
              <a:rPr lang="en-US" sz="1600" dirty="0" err="1" smtClean="0"/>
              <a:t>benda</a:t>
            </a:r>
            <a:r>
              <a:rPr lang="en-US" sz="1600" dirty="0" smtClean="0"/>
              <a:t> </a:t>
            </a:r>
            <a:r>
              <a:rPr lang="en-US" sz="1600" dirty="0" err="1" smtClean="0"/>
              <a:t>akan</a:t>
            </a:r>
            <a:r>
              <a:rPr lang="en-US" sz="1600" dirty="0" smtClean="0"/>
              <a:t> </a:t>
            </a:r>
            <a:r>
              <a:rPr lang="en-US" sz="1600" dirty="0" err="1" smtClean="0"/>
              <a:t>diam</a:t>
            </a:r>
            <a:r>
              <a:rPr lang="en-US" sz="1600" dirty="0" smtClean="0"/>
              <a:t> </a:t>
            </a:r>
            <a:r>
              <a:rPr lang="en-US" sz="1600" dirty="0" err="1" smtClean="0"/>
              <a:t>atau</a:t>
            </a:r>
            <a:r>
              <a:rPr lang="en-US" sz="1600" dirty="0" smtClean="0"/>
              <a:t> </a:t>
            </a:r>
            <a:r>
              <a:rPr lang="en-US" sz="1600" dirty="0" err="1" smtClean="0"/>
              <a:t>bergerak</a:t>
            </a:r>
            <a:r>
              <a:rPr lang="en-US" sz="1600" dirty="0" smtClean="0"/>
              <a:t> </a:t>
            </a:r>
            <a:r>
              <a:rPr lang="en-US" sz="1600" dirty="0" err="1" smtClean="0"/>
              <a:t>lurus</a:t>
            </a:r>
            <a:r>
              <a:rPr lang="en-US" sz="1600" dirty="0" smtClean="0"/>
              <a:t> </a:t>
            </a:r>
            <a:r>
              <a:rPr lang="en-US" sz="1600" dirty="0" err="1" smtClean="0"/>
              <a:t>beraturan</a:t>
            </a:r>
            <a:r>
              <a:rPr lang="en-US" sz="1600" dirty="0" smtClean="0"/>
              <a:t>. </a:t>
            </a:r>
          </a:p>
          <a:p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/>
          </a:p>
        </p:txBody>
      </p:sp>
      <p:sp>
        <p:nvSpPr>
          <p:cNvPr id="10" name="Parallelogram 9"/>
          <p:cNvSpPr/>
          <p:nvPr/>
        </p:nvSpPr>
        <p:spPr>
          <a:xfrm>
            <a:off x="-214346" y="285734"/>
            <a:ext cx="6400800" cy="517902"/>
          </a:xfrm>
          <a:prstGeom prst="parallelogram">
            <a:avLst/>
          </a:prstGeom>
          <a:solidFill>
            <a:srgbClr val="99378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019" tIns="19509" rIns="39019" bIns="19509" rtlCol="0" anchor="ctr"/>
          <a:lstStyle/>
          <a:p>
            <a:pPr algn="ctr"/>
            <a:endParaRPr lang="en-US" sz="2400">
              <a:solidFill>
                <a:srgbClr val="F0287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7468" y="312099"/>
            <a:ext cx="8547932" cy="430851"/>
          </a:xfrm>
          <a:prstGeom prst="rect">
            <a:avLst/>
          </a:prstGeom>
          <a:noFill/>
        </p:spPr>
        <p:txBody>
          <a:bodyPr wrap="square" lIns="91401" tIns="45702" rIns="91401" bIns="45702" rtlCol="0">
            <a:spAutoFit/>
          </a:bodyPr>
          <a:lstStyle/>
          <a:p>
            <a:pPr marL="0" lvl="1">
              <a:tabLst>
                <a:tab pos="679353" algn="l"/>
              </a:tabLst>
            </a:pPr>
            <a:r>
              <a:rPr lang="id-ID" sz="2200" b="1" dirty="0" smtClean="0">
                <a:solidFill>
                  <a:schemeClr val="bg1"/>
                </a:solidFill>
              </a:rPr>
              <a:t>RESULTAN GAYA</a:t>
            </a:r>
            <a:endParaRPr lang="es-ES" sz="2200" b="1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9600" y="785800"/>
            <a:ext cx="7543800" cy="20002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endParaRPr lang="id-ID" sz="1600" dirty="0" smtClean="0">
              <a:solidFill>
                <a:schemeClr val="tx1"/>
              </a:solidFill>
            </a:endParaRPr>
          </a:p>
          <a:p>
            <a:pPr fontAlgn="ctr"/>
            <a:endParaRPr lang="id-ID" sz="1600" dirty="0" smtClean="0">
              <a:solidFill>
                <a:schemeClr val="tx1"/>
              </a:solidFill>
            </a:endParaRPr>
          </a:p>
          <a:p>
            <a:pPr fontAlgn="ctr"/>
            <a:endParaRPr lang="id-ID" sz="1600" dirty="0" smtClean="0">
              <a:solidFill>
                <a:schemeClr val="tx1"/>
              </a:solidFill>
            </a:endParaRPr>
          </a:p>
          <a:p>
            <a:pPr fontAlgn="ctr"/>
            <a:r>
              <a:rPr lang="en-US" sz="1600" dirty="0" err="1" smtClean="0">
                <a:solidFill>
                  <a:schemeClr val="tx1"/>
                </a:solidFill>
              </a:rPr>
              <a:t>Resultan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gaya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adalah</a:t>
            </a:r>
            <a:r>
              <a:rPr lang="en-US" sz="1600" dirty="0" smtClean="0">
                <a:solidFill>
                  <a:schemeClr val="tx1"/>
                </a:solidFill>
              </a:rPr>
              <a:t> total </a:t>
            </a:r>
            <a:r>
              <a:rPr lang="en-US" sz="1600" dirty="0" err="1" smtClean="0">
                <a:solidFill>
                  <a:schemeClr val="tx1"/>
                </a:solidFill>
              </a:rPr>
              <a:t>gaya</a:t>
            </a:r>
            <a:r>
              <a:rPr lang="en-US" sz="1600" dirty="0" smtClean="0">
                <a:solidFill>
                  <a:schemeClr val="tx1"/>
                </a:solidFill>
              </a:rPr>
              <a:t> yang </a:t>
            </a:r>
            <a:r>
              <a:rPr lang="en-US" sz="1600" dirty="0" err="1" smtClean="0">
                <a:solidFill>
                  <a:schemeClr val="tx1"/>
                </a:solidFill>
              </a:rPr>
              <a:t>bekerja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pada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suatu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benda</a:t>
            </a:r>
            <a:r>
              <a:rPr lang="en-US" sz="1600" dirty="0" smtClean="0">
                <a:solidFill>
                  <a:schemeClr val="tx1"/>
                </a:solidFill>
              </a:rPr>
              <a:t>. </a:t>
            </a:r>
            <a:r>
              <a:rPr lang="en-US" sz="1600" dirty="0" err="1" smtClean="0">
                <a:solidFill>
                  <a:schemeClr val="tx1"/>
                </a:solidFill>
              </a:rPr>
              <a:t>Resultan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gaya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termasuk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besaran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vektor</a:t>
            </a:r>
            <a:r>
              <a:rPr lang="en-US" sz="1600" dirty="0" smtClean="0">
                <a:solidFill>
                  <a:schemeClr val="tx1"/>
                </a:solidFill>
              </a:rPr>
              <a:t>, yang </a:t>
            </a:r>
            <a:r>
              <a:rPr lang="en-US" sz="1600" dirty="0" err="1" smtClean="0">
                <a:solidFill>
                  <a:schemeClr val="tx1"/>
                </a:solidFill>
              </a:rPr>
              <a:t>berarti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memiliki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nilai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dan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arah</a:t>
            </a:r>
            <a:r>
              <a:rPr lang="en-US" sz="1600" dirty="0" smtClean="0">
                <a:solidFill>
                  <a:schemeClr val="tx1"/>
                </a:solidFill>
              </a:rPr>
              <a:t>. </a:t>
            </a:r>
          </a:p>
          <a:p>
            <a:r>
              <a:rPr lang="en-US" sz="1600" dirty="0" err="1" smtClean="0">
                <a:solidFill>
                  <a:schemeClr val="tx1"/>
                </a:solidFill>
              </a:rPr>
              <a:t>Rumus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untuk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menghitung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resultan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gaya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tergantung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arah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gaya-gaya</a:t>
            </a:r>
            <a:r>
              <a:rPr lang="en-US" sz="1600" dirty="0" smtClean="0">
                <a:solidFill>
                  <a:schemeClr val="tx1"/>
                </a:solidFill>
              </a:rPr>
              <a:t> yang </a:t>
            </a:r>
            <a:r>
              <a:rPr lang="en-US" sz="1600" dirty="0" err="1" smtClean="0">
                <a:solidFill>
                  <a:schemeClr val="tx1"/>
                </a:solidFill>
              </a:rPr>
              <a:t>bekerja</a:t>
            </a:r>
            <a:r>
              <a:rPr lang="en-US" sz="1600" dirty="0" smtClean="0">
                <a:solidFill>
                  <a:schemeClr val="tx1"/>
                </a:solidFill>
              </a:rPr>
              <a:t>, </a:t>
            </a:r>
            <a:r>
              <a:rPr lang="en-US" sz="1600" dirty="0" err="1" smtClean="0">
                <a:solidFill>
                  <a:schemeClr val="tx1"/>
                </a:solidFill>
              </a:rPr>
              <a:t>yaitu</a:t>
            </a:r>
            <a:r>
              <a:rPr lang="en-US" sz="1600" dirty="0" smtClean="0">
                <a:solidFill>
                  <a:schemeClr val="tx1"/>
                </a:solidFill>
              </a:rPr>
              <a:t>: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Gaya </a:t>
            </a:r>
            <a:r>
              <a:rPr lang="en-US" sz="1600" dirty="0" err="1" smtClean="0">
                <a:solidFill>
                  <a:schemeClr val="tx1"/>
                </a:solidFill>
              </a:rPr>
              <a:t>searah</a:t>
            </a:r>
            <a:r>
              <a:rPr lang="en-US" sz="1600" dirty="0" smtClean="0">
                <a:solidFill>
                  <a:schemeClr val="tx1"/>
                </a:solidFill>
              </a:rPr>
              <a:t>, </a:t>
            </a:r>
            <a:r>
              <a:rPr lang="en-US" sz="1600" dirty="0" err="1" smtClean="0">
                <a:solidFill>
                  <a:schemeClr val="tx1"/>
                </a:solidFill>
              </a:rPr>
              <a:t>rumusnya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adalah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penjumlahan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gaya</a:t>
            </a:r>
            <a:endParaRPr lang="en-US" sz="1600" dirty="0" smtClean="0">
              <a:solidFill>
                <a:schemeClr val="tx1"/>
              </a:solidFill>
            </a:endParaRPr>
          </a:p>
          <a:p>
            <a:r>
              <a:rPr lang="en-US" sz="1600" dirty="0" smtClean="0">
                <a:solidFill>
                  <a:schemeClr val="tx1"/>
                </a:solidFill>
              </a:rPr>
              <a:t>Gaya </a:t>
            </a:r>
            <a:r>
              <a:rPr lang="en-US" sz="1600" dirty="0" err="1" smtClean="0">
                <a:solidFill>
                  <a:schemeClr val="tx1"/>
                </a:solidFill>
              </a:rPr>
              <a:t>berlawanan</a:t>
            </a:r>
            <a:r>
              <a:rPr lang="en-US" sz="1600" dirty="0" smtClean="0">
                <a:solidFill>
                  <a:schemeClr val="tx1"/>
                </a:solidFill>
              </a:rPr>
              <a:t>, </a:t>
            </a:r>
            <a:r>
              <a:rPr lang="en-US" sz="1600" dirty="0" err="1" smtClean="0">
                <a:solidFill>
                  <a:schemeClr val="tx1"/>
                </a:solidFill>
              </a:rPr>
              <a:t>rumusnya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adalah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selisih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gaya</a:t>
            </a:r>
            <a:endParaRPr lang="en-US" sz="1600" dirty="0" smtClean="0">
              <a:solidFill>
                <a:schemeClr val="tx1"/>
              </a:solidFill>
            </a:endParaRPr>
          </a:p>
          <a:p>
            <a:pPr fontAlgn="ctr"/>
            <a:r>
              <a:rPr lang="en-US" sz="1600" dirty="0" smtClean="0">
                <a:solidFill>
                  <a:schemeClr val="tx1"/>
                </a:solidFill>
              </a:rPr>
              <a:t>Gaya </a:t>
            </a:r>
            <a:r>
              <a:rPr lang="en-US" sz="1600" dirty="0" err="1" smtClean="0">
                <a:solidFill>
                  <a:schemeClr val="tx1"/>
                </a:solidFill>
              </a:rPr>
              <a:t>tegak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lurus</a:t>
            </a:r>
            <a:r>
              <a:rPr lang="en-US" sz="1600" dirty="0" smtClean="0">
                <a:solidFill>
                  <a:schemeClr val="tx1"/>
                </a:solidFill>
              </a:rPr>
              <a:t>, </a:t>
            </a:r>
            <a:r>
              <a:rPr lang="en-US" sz="1600" dirty="0" err="1" smtClean="0">
                <a:solidFill>
                  <a:schemeClr val="tx1"/>
                </a:solidFill>
              </a:rPr>
              <a:t>rumusnya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menggunakan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rumus</a:t>
            </a:r>
            <a:r>
              <a:rPr lang="en-US" sz="1600" dirty="0" smtClean="0">
                <a:solidFill>
                  <a:schemeClr val="tx1"/>
                </a:solidFill>
              </a:rPr>
              <a:t> Pythagoras </a:t>
            </a:r>
            <a:endParaRPr lang="id-ID" sz="1600" dirty="0" smtClean="0">
              <a:solidFill>
                <a:schemeClr val="tx1"/>
              </a:solidFill>
            </a:endParaRPr>
          </a:p>
          <a:p>
            <a:endParaRPr lang="en-US" sz="1600" dirty="0" smtClean="0">
              <a:solidFill>
                <a:schemeClr val="tx1"/>
              </a:solidFill>
            </a:endParaRPr>
          </a:p>
          <a:p>
            <a:r>
              <a:rPr lang="en-US" sz="1600" dirty="0" smtClean="0">
                <a:solidFill>
                  <a:schemeClr val="tx1"/>
                </a:solidFill>
              </a:rPr>
              <a:t/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/>
              <a:t> </a:t>
            </a:r>
            <a:r>
              <a:rPr lang="en-US" sz="1600" dirty="0" smtClean="0">
                <a:solidFill>
                  <a:schemeClr val="tx1"/>
                </a:solidFill>
                <a:cs typeface="Calibri" panose="020F0502020204030204" pitchFamily="34" charset="0"/>
              </a:rPr>
              <a:t>.</a:t>
            </a:r>
            <a:endParaRPr lang="id-ID" sz="1600" dirty="0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0757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00034" y="2928940"/>
            <a:ext cx="77153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sz="1600" dirty="0" err="1" smtClean="0"/>
              <a:t>Contohnya</a:t>
            </a:r>
            <a:r>
              <a:rPr lang="en-US" sz="1600" dirty="0" smtClean="0"/>
              <a:t>, </a:t>
            </a:r>
            <a:r>
              <a:rPr lang="en-US" sz="1600" dirty="0" err="1" smtClean="0"/>
              <a:t>jika</a:t>
            </a:r>
            <a:r>
              <a:rPr lang="en-US" sz="1600" dirty="0" smtClean="0"/>
              <a:t> </a:t>
            </a:r>
            <a:r>
              <a:rPr lang="id-ID" sz="1600" dirty="0" smtClean="0"/>
              <a:t>tiga</a:t>
            </a:r>
            <a:r>
              <a:rPr lang="en-US" sz="1600" dirty="0" smtClean="0"/>
              <a:t> </a:t>
            </a:r>
            <a:r>
              <a:rPr lang="en-US" sz="1600" dirty="0" err="1" smtClean="0"/>
              <a:t>orang</a:t>
            </a:r>
            <a:r>
              <a:rPr lang="en-US" sz="1600" dirty="0" smtClean="0"/>
              <a:t> men</a:t>
            </a:r>
            <a:r>
              <a:rPr lang="id-ID" sz="1600" dirty="0" smtClean="0"/>
              <a:t>dorong benda</a:t>
            </a:r>
            <a:r>
              <a:rPr lang="en-US" sz="1600" dirty="0" smtClean="0"/>
              <a:t> </a:t>
            </a:r>
            <a:r>
              <a:rPr lang="en-US" sz="1600" dirty="0" err="1" smtClean="0"/>
              <a:t>ke</a:t>
            </a:r>
            <a:r>
              <a:rPr lang="en-US" sz="1600" dirty="0" smtClean="0"/>
              <a:t> </a:t>
            </a:r>
            <a:r>
              <a:rPr lang="en-US" sz="1600" dirty="0" err="1" smtClean="0"/>
              <a:t>arah</a:t>
            </a:r>
            <a:r>
              <a:rPr lang="en-US" sz="1600" dirty="0" smtClean="0"/>
              <a:t> yang </a:t>
            </a:r>
            <a:r>
              <a:rPr lang="en-US" sz="1600" dirty="0" err="1" smtClean="0"/>
              <a:t>berlawanan</a:t>
            </a:r>
            <a:r>
              <a:rPr lang="en-US" sz="1600" dirty="0" smtClean="0"/>
              <a:t>, </a:t>
            </a:r>
            <a:r>
              <a:rPr lang="en-US" sz="1600" dirty="0" err="1" smtClean="0"/>
              <a:t>gaya</a:t>
            </a:r>
            <a:r>
              <a:rPr lang="en-US" sz="1600" dirty="0" smtClean="0"/>
              <a:t> </a:t>
            </a:r>
            <a:r>
              <a:rPr lang="en-US" sz="1600" dirty="0" err="1" smtClean="0"/>
              <a:t>resultan</a:t>
            </a:r>
            <a:r>
              <a:rPr lang="en-US" sz="1600" dirty="0" smtClean="0"/>
              <a:t> </a:t>
            </a:r>
            <a:r>
              <a:rPr lang="en-US" sz="1600" dirty="0" err="1" smtClean="0"/>
              <a:t>adalah</a:t>
            </a:r>
            <a:r>
              <a:rPr lang="en-US" sz="1600" dirty="0" smtClean="0"/>
              <a:t> </a:t>
            </a:r>
            <a:r>
              <a:rPr lang="en-US" sz="1600" dirty="0" err="1" smtClean="0"/>
              <a:t>selisih</a:t>
            </a:r>
            <a:r>
              <a:rPr lang="en-US" sz="1600" dirty="0" smtClean="0"/>
              <a:t> </a:t>
            </a:r>
            <a:r>
              <a:rPr lang="en-US" sz="1600" dirty="0" err="1" smtClean="0"/>
              <a:t>antara</a:t>
            </a:r>
            <a:r>
              <a:rPr lang="en-US" sz="1600" dirty="0" smtClean="0"/>
              <a:t> </a:t>
            </a:r>
            <a:r>
              <a:rPr lang="en-US" sz="1600" dirty="0" err="1" smtClean="0"/>
              <a:t>keduanya</a:t>
            </a:r>
            <a:r>
              <a:rPr lang="en-US" sz="1600" dirty="0" smtClean="0"/>
              <a:t>. </a:t>
            </a:r>
            <a:endParaRPr lang="id-ID" sz="1600" dirty="0" smtClean="0"/>
          </a:p>
          <a:p>
            <a:pPr fontAlgn="ctr"/>
            <a:r>
              <a:rPr lang="id-ID" sz="1600" dirty="0" smtClean="0"/>
              <a:t>R = (F2+F3) – F1</a:t>
            </a:r>
          </a:p>
          <a:p>
            <a:pPr fontAlgn="ctr"/>
            <a:r>
              <a:rPr lang="id-ID" sz="1600" dirty="0" smtClean="0"/>
              <a:t>    = (30+20) – 40</a:t>
            </a:r>
          </a:p>
          <a:p>
            <a:pPr fontAlgn="ctr"/>
            <a:r>
              <a:rPr lang="id-ID" sz="1600" dirty="0" smtClean="0"/>
              <a:t>    = 10 N</a:t>
            </a:r>
            <a:endParaRPr lang="en-US" sz="1600" dirty="0" smtClean="0"/>
          </a:p>
          <a:p>
            <a:pPr fontAlgn="ctr"/>
            <a:r>
              <a:rPr lang="en-US" sz="1600" dirty="0" err="1" smtClean="0"/>
              <a:t>Jika</a:t>
            </a:r>
            <a:r>
              <a:rPr lang="en-US" sz="1600" dirty="0" smtClean="0"/>
              <a:t> </a:t>
            </a:r>
            <a:r>
              <a:rPr lang="en-US" sz="1600" dirty="0" err="1" smtClean="0"/>
              <a:t>resultan</a:t>
            </a:r>
            <a:r>
              <a:rPr lang="en-US" sz="1600" dirty="0" smtClean="0"/>
              <a:t> </a:t>
            </a:r>
            <a:r>
              <a:rPr lang="en-US" sz="1600" dirty="0" err="1" smtClean="0"/>
              <a:t>gaya</a:t>
            </a:r>
            <a:r>
              <a:rPr lang="en-US" sz="1600" dirty="0" smtClean="0"/>
              <a:t> yang </a:t>
            </a:r>
            <a:r>
              <a:rPr lang="en-US" sz="1600" dirty="0" err="1" smtClean="0"/>
              <a:t>bekerja</a:t>
            </a:r>
            <a:r>
              <a:rPr lang="en-US" sz="1600" dirty="0" smtClean="0"/>
              <a:t> </a:t>
            </a:r>
            <a:r>
              <a:rPr lang="en-US" sz="1600" dirty="0" err="1" smtClean="0"/>
              <a:t>pada</a:t>
            </a:r>
            <a:r>
              <a:rPr lang="en-US" sz="1600" dirty="0" smtClean="0"/>
              <a:t> </a:t>
            </a:r>
            <a:r>
              <a:rPr lang="en-US" sz="1600" dirty="0" err="1" smtClean="0"/>
              <a:t>benda</a:t>
            </a:r>
            <a:r>
              <a:rPr lang="en-US" sz="1600" dirty="0" smtClean="0"/>
              <a:t> </a:t>
            </a:r>
            <a:r>
              <a:rPr lang="en-US" sz="1600" dirty="0" err="1" smtClean="0"/>
              <a:t>sama</a:t>
            </a:r>
            <a:r>
              <a:rPr lang="en-US" sz="1600" dirty="0" smtClean="0"/>
              <a:t> </a:t>
            </a:r>
            <a:r>
              <a:rPr lang="en-US" sz="1600" dirty="0" err="1" smtClean="0"/>
              <a:t>dengan</a:t>
            </a:r>
            <a:r>
              <a:rPr lang="en-US" sz="1600" dirty="0" smtClean="0"/>
              <a:t> </a:t>
            </a:r>
            <a:r>
              <a:rPr lang="en-US" sz="1600" dirty="0" err="1" smtClean="0"/>
              <a:t>nol</a:t>
            </a:r>
            <a:r>
              <a:rPr lang="en-US" sz="1600" dirty="0" smtClean="0"/>
              <a:t>, </a:t>
            </a:r>
            <a:r>
              <a:rPr lang="en-US" sz="1600" dirty="0" err="1" smtClean="0"/>
              <a:t>maka</a:t>
            </a:r>
            <a:r>
              <a:rPr lang="en-US" sz="1600" dirty="0" smtClean="0"/>
              <a:t> </a:t>
            </a:r>
            <a:r>
              <a:rPr lang="en-US" sz="1600" dirty="0" err="1" smtClean="0"/>
              <a:t>benda</a:t>
            </a:r>
            <a:r>
              <a:rPr lang="en-US" sz="1600" dirty="0" smtClean="0"/>
              <a:t> </a:t>
            </a:r>
            <a:r>
              <a:rPr lang="en-US" sz="1600" dirty="0" err="1" smtClean="0"/>
              <a:t>akan</a:t>
            </a:r>
            <a:r>
              <a:rPr lang="en-US" sz="1600" dirty="0" smtClean="0"/>
              <a:t> </a:t>
            </a:r>
            <a:r>
              <a:rPr lang="en-US" sz="1600" dirty="0" err="1" smtClean="0"/>
              <a:t>diam</a:t>
            </a:r>
            <a:r>
              <a:rPr lang="en-US" sz="1600" dirty="0" smtClean="0"/>
              <a:t> </a:t>
            </a:r>
            <a:r>
              <a:rPr lang="en-US" sz="1600" dirty="0" err="1" smtClean="0"/>
              <a:t>atau</a:t>
            </a:r>
            <a:r>
              <a:rPr lang="en-US" sz="1600" dirty="0" smtClean="0"/>
              <a:t> </a:t>
            </a:r>
            <a:r>
              <a:rPr lang="en-US" sz="1600" dirty="0" err="1" smtClean="0"/>
              <a:t>bergerak</a:t>
            </a:r>
            <a:r>
              <a:rPr lang="en-US" sz="1600" dirty="0" smtClean="0"/>
              <a:t> </a:t>
            </a:r>
            <a:r>
              <a:rPr lang="en-US" sz="1600" dirty="0" err="1" smtClean="0"/>
              <a:t>lurus</a:t>
            </a:r>
            <a:r>
              <a:rPr lang="en-US" sz="1600" dirty="0" smtClean="0"/>
              <a:t> </a:t>
            </a:r>
            <a:r>
              <a:rPr lang="en-US" sz="1600" dirty="0" err="1" smtClean="0"/>
              <a:t>beraturan</a:t>
            </a:r>
            <a:r>
              <a:rPr lang="en-US" sz="1600" dirty="0" smtClean="0"/>
              <a:t>. </a:t>
            </a:r>
          </a:p>
          <a:p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/>
          </a:p>
        </p:txBody>
      </p:sp>
      <p:sp>
        <p:nvSpPr>
          <p:cNvPr id="10" name="Parallelogram 9"/>
          <p:cNvSpPr/>
          <p:nvPr/>
        </p:nvSpPr>
        <p:spPr>
          <a:xfrm>
            <a:off x="-214346" y="285734"/>
            <a:ext cx="6400800" cy="517902"/>
          </a:xfrm>
          <a:prstGeom prst="parallelogram">
            <a:avLst/>
          </a:prstGeom>
          <a:solidFill>
            <a:srgbClr val="99378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019" tIns="19509" rIns="39019" bIns="19509" rtlCol="0" anchor="ctr"/>
          <a:lstStyle/>
          <a:p>
            <a:pPr algn="ctr"/>
            <a:endParaRPr lang="en-US" sz="2400">
              <a:solidFill>
                <a:srgbClr val="F0287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7468" y="312099"/>
            <a:ext cx="8547932" cy="430851"/>
          </a:xfrm>
          <a:prstGeom prst="rect">
            <a:avLst/>
          </a:prstGeom>
          <a:noFill/>
        </p:spPr>
        <p:txBody>
          <a:bodyPr wrap="square" lIns="91401" tIns="45702" rIns="91401" bIns="45702" rtlCol="0">
            <a:spAutoFit/>
          </a:bodyPr>
          <a:lstStyle/>
          <a:p>
            <a:pPr marL="0" lvl="1">
              <a:tabLst>
                <a:tab pos="679353" algn="l"/>
              </a:tabLst>
            </a:pPr>
            <a:r>
              <a:rPr lang="id-ID" sz="2200" b="1" dirty="0" smtClean="0">
                <a:solidFill>
                  <a:schemeClr val="bg1"/>
                </a:solidFill>
              </a:rPr>
              <a:t>RESULTAN GAYA</a:t>
            </a:r>
            <a:endParaRPr lang="es-ES" sz="2200" b="1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9600" y="785800"/>
            <a:ext cx="7543800" cy="20002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endParaRPr lang="id-ID" sz="1600" dirty="0" smtClean="0">
              <a:solidFill>
                <a:schemeClr val="tx1"/>
              </a:solidFill>
            </a:endParaRPr>
          </a:p>
          <a:p>
            <a:pPr fontAlgn="ctr"/>
            <a:endParaRPr lang="id-ID" sz="1600" dirty="0" smtClean="0">
              <a:solidFill>
                <a:schemeClr val="tx1"/>
              </a:solidFill>
            </a:endParaRPr>
          </a:p>
          <a:p>
            <a:pPr fontAlgn="ctr"/>
            <a:endParaRPr lang="id-ID" sz="1600" dirty="0" smtClean="0">
              <a:solidFill>
                <a:schemeClr val="tx1"/>
              </a:solidFill>
            </a:endParaRPr>
          </a:p>
          <a:p>
            <a:endParaRPr lang="en-US" sz="1600" dirty="0" smtClean="0">
              <a:solidFill>
                <a:schemeClr val="tx1"/>
              </a:solidFill>
            </a:endParaRPr>
          </a:p>
          <a:p>
            <a:r>
              <a:rPr lang="en-US" sz="1600" dirty="0" smtClean="0">
                <a:solidFill>
                  <a:schemeClr val="tx1"/>
                </a:solidFill>
              </a:rPr>
              <a:t/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/>
              <a:t> </a:t>
            </a:r>
            <a:r>
              <a:rPr lang="en-US" sz="1600" dirty="0" smtClean="0">
                <a:solidFill>
                  <a:schemeClr val="tx1"/>
                </a:solidFill>
                <a:cs typeface="Calibri" panose="020F0502020204030204" pitchFamily="34" charset="0"/>
              </a:rPr>
              <a:t>.</a:t>
            </a:r>
            <a:endParaRPr lang="id-ID" sz="1600" dirty="0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71736" y="1285866"/>
            <a:ext cx="1143008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rot="10800000">
            <a:off x="1643042" y="1357304"/>
            <a:ext cx="100013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643306" y="1500180"/>
            <a:ext cx="100013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643306" y="1865306"/>
            <a:ext cx="100013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714348" y="1000114"/>
            <a:ext cx="785818" cy="428626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1000" b="1" dirty="0" smtClean="0">
                <a:solidFill>
                  <a:schemeClr val="tx1"/>
                </a:solidFill>
              </a:rPr>
              <a:t>F1= 40 N</a:t>
            </a:r>
            <a:endParaRPr lang="id-ID" sz="1000" b="1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857752" y="928676"/>
            <a:ext cx="785818" cy="428626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1000" b="1" dirty="0" smtClean="0">
                <a:solidFill>
                  <a:schemeClr val="tx1"/>
                </a:solidFill>
              </a:rPr>
              <a:t>F2= 30 N</a:t>
            </a:r>
            <a:endParaRPr lang="id-ID" sz="1000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857752" y="1500180"/>
            <a:ext cx="785818" cy="428626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1000" b="1" dirty="0" smtClean="0">
                <a:solidFill>
                  <a:schemeClr val="tx1"/>
                </a:solidFill>
              </a:rPr>
              <a:t>F3= 20 N</a:t>
            </a:r>
            <a:endParaRPr lang="id-ID" sz="1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0757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2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/>
      <p:bldP spid="12" grpId="0" animBg="1"/>
      <p:bldP spid="18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81000" y="2479593"/>
            <a:ext cx="4953000" cy="15696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 err="1">
                <a:solidFill>
                  <a:srgbClr val="FF0000"/>
                </a:solidFill>
                <a:cs typeface="Calibri" panose="020F0502020204030204" pitchFamily="34" charset="0"/>
              </a:rPr>
              <a:t>Jika</a:t>
            </a:r>
            <a:r>
              <a:rPr lang="en-US" sz="1600" dirty="0">
                <a:solidFill>
                  <a:srgbClr val="FF0000"/>
                </a:solidFill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cs typeface="Calibri" panose="020F0502020204030204" pitchFamily="34" charset="0"/>
              </a:rPr>
              <a:t>kuda</a:t>
            </a:r>
            <a:r>
              <a:rPr lang="en-US" sz="1600" dirty="0">
                <a:solidFill>
                  <a:srgbClr val="FF0000"/>
                </a:solidFill>
                <a:cs typeface="Calibri" panose="020F0502020204030204" pitchFamily="34" charset="0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cs typeface="Calibri" panose="020F0502020204030204" pitchFamily="34" charset="0"/>
              </a:rPr>
              <a:t>yang </a:t>
            </a:r>
            <a:r>
              <a:rPr lang="en-US" sz="1600" dirty="0" err="1" smtClean="0">
                <a:solidFill>
                  <a:srgbClr val="FF0000"/>
                </a:solidFill>
                <a:cs typeface="Calibri" panose="020F0502020204030204" pitchFamily="34" charset="0"/>
              </a:rPr>
              <a:t>menarik</a:t>
            </a:r>
            <a:r>
              <a:rPr lang="en-US" sz="1600" dirty="0" smtClean="0">
                <a:solidFill>
                  <a:srgbClr val="FF0000"/>
                </a:solidFill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cs typeface="Calibri" panose="020F0502020204030204" pitchFamily="34" charset="0"/>
              </a:rPr>
              <a:t>kereta</a:t>
            </a:r>
            <a:r>
              <a:rPr lang="en-US" sz="1600" dirty="0">
                <a:solidFill>
                  <a:srgbClr val="FF0000"/>
                </a:solidFill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cs typeface="Calibri" panose="020F0502020204030204" pitchFamily="34" charset="0"/>
              </a:rPr>
              <a:t>mengakibatkan</a:t>
            </a:r>
            <a:r>
              <a:rPr lang="en-US" sz="1600" dirty="0">
                <a:solidFill>
                  <a:srgbClr val="FF0000"/>
                </a:solidFill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cs typeface="Calibri" panose="020F0502020204030204" pitchFamily="34" charset="0"/>
              </a:rPr>
              <a:t>kereta</a:t>
            </a:r>
            <a:r>
              <a:rPr lang="en-US" sz="1600" dirty="0">
                <a:solidFill>
                  <a:srgbClr val="FF0000"/>
                </a:solidFill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cs typeface="Calibri" panose="020F0502020204030204" pitchFamily="34" charset="0"/>
              </a:rPr>
              <a:t>berpindah</a:t>
            </a:r>
            <a:r>
              <a:rPr lang="en-US" sz="1600" dirty="0">
                <a:solidFill>
                  <a:srgbClr val="FF0000"/>
                </a:solidFill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cs typeface="Calibri" panose="020F0502020204030204" pitchFamily="34" charset="0"/>
              </a:rPr>
              <a:t>tempat</a:t>
            </a:r>
            <a:r>
              <a:rPr lang="en-US" sz="1600" dirty="0">
                <a:solidFill>
                  <a:srgbClr val="FF0000"/>
                </a:solidFill>
                <a:cs typeface="Calibri" panose="020F0502020204030204" pitchFamily="34" charset="0"/>
              </a:rPr>
              <a:t>, </a:t>
            </a:r>
            <a:r>
              <a:rPr lang="en-US" sz="1600" dirty="0" err="1">
                <a:solidFill>
                  <a:srgbClr val="FF0000"/>
                </a:solidFill>
                <a:cs typeface="Calibri" panose="020F0502020204030204" pitchFamily="34" charset="0"/>
              </a:rPr>
              <a:t>maka</a:t>
            </a:r>
            <a:r>
              <a:rPr lang="en-US" sz="1600" dirty="0">
                <a:solidFill>
                  <a:srgbClr val="FF0000"/>
                </a:solidFill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cs typeface="Calibri" panose="020F0502020204030204" pitchFamily="34" charset="0"/>
              </a:rPr>
              <a:t>dapat</a:t>
            </a:r>
            <a:r>
              <a:rPr lang="en-US" sz="1600" dirty="0">
                <a:solidFill>
                  <a:srgbClr val="FF0000"/>
                </a:solidFill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cs typeface="Calibri" panose="020F0502020204030204" pitchFamily="34" charset="0"/>
              </a:rPr>
              <a:t>dikatakan</a:t>
            </a:r>
            <a:r>
              <a:rPr lang="en-US" sz="1600" dirty="0">
                <a:solidFill>
                  <a:srgbClr val="FF0000"/>
                </a:solidFill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cs typeface="Calibri" panose="020F0502020204030204" pitchFamily="34" charset="0"/>
              </a:rPr>
              <a:t>kuda</a:t>
            </a:r>
            <a:r>
              <a:rPr lang="en-US" sz="1600" dirty="0">
                <a:solidFill>
                  <a:srgbClr val="FF0000"/>
                </a:solidFill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cs typeface="Calibri" panose="020F0502020204030204" pitchFamily="34" charset="0"/>
              </a:rPr>
              <a:t>melakukan</a:t>
            </a:r>
            <a:r>
              <a:rPr lang="en-US" sz="1600" dirty="0">
                <a:solidFill>
                  <a:srgbClr val="FF0000"/>
                </a:solidFill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cs typeface="Calibri" panose="020F0502020204030204" pitchFamily="34" charset="0"/>
              </a:rPr>
              <a:t>usaha</a:t>
            </a:r>
            <a:r>
              <a:rPr lang="en-US" sz="1600" dirty="0">
                <a:solidFill>
                  <a:srgbClr val="FF0000"/>
                </a:solidFill>
                <a:cs typeface="Calibri" panose="020F0502020204030204" pitchFamily="34" charset="0"/>
              </a:rPr>
              <a:t>. </a:t>
            </a:r>
            <a:r>
              <a:rPr lang="en-US" sz="1600" dirty="0" err="1">
                <a:solidFill>
                  <a:srgbClr val="FF0000"/>
                </a:solidFill>
                <a:cs typeface="Calibri" panose="020F0502020204030204" pitchFamily="34" charset="0"/>
              </a:rPr>
              <a:t>Mengapa</a:t>
            </a:r>
            <a:r>
              <a:rPr lang="en-US" sz="1600" dirty="0">
                <a:solidFill>
                  <a:srgbClr val="FF0000"/>
                </a:solidFill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cs typeface="Calibri" panose="020F0502020204030204" pitchFamily="34" charset="0"/>
              </a:rPr>
              <a:t>kuda</a:t>
            </a:r>
            <a:r>
              <a:rPr lang="en-US" sz="1600" dirty="0">
                <a:solidFill>
                  <a:srgbClr val="FF0000"/>
                </a:solidFill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cs typeface="Calibri" panose="020F0502020204030204" pitchFamily="34" charset="0"/>
              </a:rPr>
              <a:t>mampu</a:t>
            </a:r>
            <a:r>
              <a:rPr lang="en-US" sz="1600" dirty="0">
                <a:solidFill>
                  <a:srgbClr val="FF0000"/>
                </a:solidFill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cs typeface="Calibri" panose="020F0502020204030204" pitchFamily="34" charset="0"/>
              </a:rPr>
              <a:t>menarik</a:t>
            </a:r>
            <a:r>
              <a:rPr lang="en-US" sz="1600" dirty="0">
                <a:solidFill>
                  <a:srgbClr val="FF0000"/>
                </a:solidFill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cs typeface="Calibri" panose="020F0502020204030204" pitchFamily="34" charset="0"/>
              </a:rPr>
              <a:t>kerata</a:t>
            </a:r>
            <a:r>
              <a:rPr lang="en-US" sz="1600" dirty="0">
                <a:solidFill>
                  <a:srgbClr val="FF0000"/>
                </a:solidFill>
                <a:cs typeface="Calibri" panose="020F0502020204030204" pitchFamily="34" charset="0"/>
              </a:rPr>
              <a:t>? </a:t>
            </a:r>
            <a:r>
              <a:rPr lang="en-US" sz="1600" dirty="0" err="1">
                <a:solidFill>
                  <a:srgbClr val="FF0000"/>
                </a:solidFill>
                <a:cs typeface="Calibri" panose="020F0502020204030204" pitchFamily="34" charset="0"/>
              </a:rPr>
              <a:t>Tentu</a:t>
            </a:r>
            <a:r>
              <a:rPr lang="en-US" sz="1600" dirty="0">
                <a:solidFill>
                  <a:srgbClr val="FF0000"/>
                </a:solidFill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cs typeface="Calibri" panose="020F0502020204030204" pitchFamily="34" charset="0"/>
              </a:rPr>
              <a:t>karena</a:t>
            </a:r>
            <a:r>
              <a:rPr lang="en-US" sz="1600" dirty="0">
                <a:solidFill>
                  <a:srgbClr val="FF0000"/>
                </a:solidFill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cs typeface="Calibri" panose="020F0502020204030204" pitchFamily="34" charset="0"/>
              </a:rPr>
              <a:t>kuda</a:t>
            </a:r>
            <a:r>
              <a:rPr lang="en-US" sz="1600" dirty="0">
                <a:solidFill>
                  <a:srgbClr val="FF0000"/>
                </a:solidFill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cs typeface="Calibri" panose="020F0502020204030204" pitchFamily="34" charset="0"/>
              </a:rPr>
              <a:t>memiliki</a:t>
            </a:r>
            <a:r>
              <a:rPr lang="en-US" sz="1600" dirty="0">
                <a:solidFill>
                  <a:srgbClr val="FF0000"/>
                </a:solidFill>
                <a:cs typeface="Calibri" panose="020F0502020204030204" pitchFamily="34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cs typeface="Calibri" panose="020F0502020204030204" pitchFamily="34" charset="0"/>
              </a:rPr>
              <a:t>energi</a:t>
            </a:r>
            <a:r>
              <a:rPr lang="en-US" sz="1600" dirty="0" smtClean="0">
                <a:solidFill>
                  <a:srgbClr val="FF0000"/>
                </a:solidFill>
                <a:cs typeface="Calibri" panose="020F0502020204030204" pitchFamily="34" charset="0"/>
              </a:rPr>
              <a:t>.</a:t>
            </a:r>
            <a:endParaRPr lang="id-ID" sz="1600" dirty="0">
              <a:solidFill>
                <a:srgbClr val="FF0000"/>
              </a:solidFill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2900" y="895350"/>
            <a:ext cx="6819900" cy="5715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i="1" dirty="0">
                <a:solidFill>
                  <a:schemeClr val="tx1"/>
                </a:solidFill>
              </a:rPr>
              <a:t>Usaha</a:t>
            </a:r>
            <a:r>
              <a:rPr lang="en-US" sz="1600" i="1" dirty="0">
                <a:solidFill>
                  <a:schemeClr val="tx1"/>
                </a:solidFill>
              </a:rPr>
              <a:t> </a:t>
            </a:r>
            <a:r>
              <a:rPr lang="en-US" sz="1600" i="1" dirty="0" err="1">
                <a:solidFill>
                  <a:schemeClr val="tx1"/>
                </a:solidFill>
              </a:rPr>
              <a:t>berkaitan</a:t>
            </a:r>
            <a:r>
              <a:rPr lang="en-US" sz="1600" i="1" dirty="0">
                <a:solidFill>
                  <a:schemeClr val="tx1"/>
                </a:solidFill>
              </a:rPr>
              <a:t> </a:t>
            </a:r>
            <a:r>
              <a:rPr lang="en-US" sz="1600" i="1" dirty="0" err="1">
                <a:solidFill>
                  <a:schemeClr val="tx1"/>
                </a:solidFill>
              </a:rPr>
              <a:t>erat</a:t>
            </a:r>
            <a:r>
              <a:rPr lang="en-US" sz="1600" i="1" dirty="0">
                <a:solidFill>
                  <a:schemeClr val="tx1"/>
                </a:solidFill>
              </a:rPr>
              <a:t> </a:t>
            </a:r>
            <a:r>
              <a:rPr lang="en-US" sz="1600" i="1" dirty="0" err="1">
                <a:solidFill>
                  <a:schemeClr val="tx1"/>
                </a:solidFill>
              </a:rPr>
              <a:t>dengan</a:t>
            </a:r>
            <a:r>
              <a:rPr lang="en-US" sz="1600" i="1" dirty="0">
                <a:solidFill>
                  <a:schemeClr val="tx1"/>
                </a:solidFill>
              </a:rPr>
              <a:t> </a:t>
            </a:r>
            <a:r>
              <a:rPr lang="en-US" sz="1600" i="1" dirty="0" err="1">
                <a:solidFill>
                  <a:schemeClr val="tx1"/>
                </a:solidFill>
              </a:rPr>
              <a:t>energi</a:t>
            </a:r>
            <a:r>
              <a:rPr lang="en-US" sz="1600" i="1" dirty="0">
                <a:solidFill>
                  <a:schemeClr val="tx1"/>
                </a:solidFill>
              </a:rPr>
              <a:t>. </a:t>
            </a:r>
            <a:r>
              <a:rPr lang="en-US" sz="1600" b="1" i="1" dirty="0" err="1">
                <a:solidFill>
                  <a:schemeClr val="tx1"/>
                </a:solidFill>
              </a:rPr>
              <a:t>Energi</a:t>
            </a:r>
            <a:r>
              <a:rPr lang="en-US" sz="1600" i="1" dirty="0">
                <a:solidFill>
                  <a:schemeClr val="tx1"/>
                </a:solidFill>
              </a:rPr>
              <a:t> </a:t>
            </a:r>
            <a:r>
              <a:rPr lang="en-US" sz="1600" i="1" dirty="0" err="1">
                <a:solidFill>
                  <a:schemeClr val="tx1"/>
                </a:solidFill>
              </a:rPr>
              <a:t>adalah</a:t>
            </a:r>
            <a:r>
              <a:rPr lang="en-US" sz="1600" i="1" dirty="0">
                <a:solidFill>
                  <a:schemeClr val="tx1"/>
                </a:solidFill>
              </a:rPr>
              <a:t> </a:t>
            </a:r>
            <a:r>
              <a:rPr lang="en-US" sz="1600" i="1" dirty="0" err="1">
                <a:solidFill>
                  <a:schemeClr val="tx1"/>
                </a:solidFill>
              </a:rPr>
              <a:t>kemampuan</a:t>
            </a:r>
            <a:r>
              <a:rPr lang="en-US" sz="1600" i="1" dirty="0">
                <a:solidFill>
                  <a:schemeClr val="tx1"/>
                </a:solidFill>
              </a:rPr>
              <a:t> </a:t>
            </a:r>
            <a:r>
              <a:rPr lang="en-US" sz="1600" i="1" dirty="0" err="1">
                <a:solidFill>
                  <a:schemeClr val="tx1"/>
                </a:solidFill>
              </a:rPr>
              <a:t>untuk</a:t>
            </a:r>
            <a:r>
              <a:rPr lang="en-US" sz="1600" i="1" dirty="0">
                <a:solidFill>
                  <a:schemeClr val="tx1"/>
                </a:solidFill>
              </a:rPr>
              <a:t> </a:t>
            </a:r>
            <a:endParaRPr lang="en-US" sz="1600" i="1" dirty="0" smtClean="0">
              <a:solidFill>
                <a:schemeClr val="tx1"/>
              </a:solidFill>
            </a:endParaRPr>
          </a:p>
          <a:p>
            <a:r>
              <a:rPr lang="en-US" sz="1600" i="1" dirty="0" err="1" smtClean="0">
                <a:solidFill>
                  <a:schemeClr val="tx1"/>
                </a:solidFill>
              </a:rPr>
              <a:t>melakukan</a:t>
            </a:r>
            <a:r>
              <a:rPr lang="en-US" sz="1600" i="1" dirty="0" smtClean="0">
                <a:solidFill>
                  <a:schemeClr val="tx1"/>
                </a:solidFill>
              </a:rPr>
              <a:t> </a:t>
            </a:r>
            <a:r>
              <a:rPr lang="en-US" sz="1600" i="1" dirty="0" err="1">
                <a:solidFill>
                  <a:schemeClr val="tx1"/>
                </a:solidFill>
              </a:rPr>
              <a:t>usaha</a:t>
            </a:r>
            <a:r>
              <a:rPr lang="en-US" sz="1600" i="1" dirty="0">
                <a:solidFill>
                  <a:schemeClr val="tx1"/>
                </a:solidFill>
              </a:rPr>
              <a:t> </a:t>
            </a:r>
            <a:r>
              <a:rPr lang="en-US" sz="1600" i="1" dirty="0" err="1">
                <a:solidFill>
                  <a:schemeClr val="tx1"/>
                </a:solidFill>
              </a:rPr>
              <a:t>atau</a:t>
            </a:r>
            <a:r>
              <a:rPr lang="en-US" sz="1600" i="1" dirty="0">
                <a:solidFill>
                  <a:schemeClr val="tx1"/>
                </a:solidFill>
              </a:rPr>
              <a:t> </a:t>
            </a:r>
            <a:r>
              <a:rPr lang="en-US" sz="1600" i="1" dirty="0" err="1" smtClean="0">
                <a:solidFill>
                  <a:schemeClr val="tx1"/>
                </a:solidFill>
              </a:rPr>
              <a:t>kerja</a:t>
            </a:r>
            <a:r>
              <a:rPr lang="en-US" sz="1600" i="1" dirty="0" smtClean="0">
                <a:solidFill>
                  <a:schemeClr val="tx1"/>
                </a:solidFill>
              </a:rPr>
              <a:t>.</a:t>
            </a:r>
            <a:endParaRPr lang="id-ID" sz="1600" i="1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1543050"/>
            <a:ext cx="8458200" cy="57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i="1" dirty="0">
                <a:solidFill>
                  <a:schemeClr val="tx1"/>
                </a:solidFill>
                <a:cs typeface="Calibri" panose="020F0502020204030204" pitchFamily="34" charset="0"/>
              </a:rPr>
              <a:t>Usaha </a:t>
            </a:r>
            <a:r>
              <a:rPr lang="en-US" sz="1600" b="1" i="1" dirty="0" err="1">
                <a:solidFill>
                  <a:schemeClr val="tx1"/>
                </a:solidFill>
                <a:cs typeface="Calibri" panose="020F0502020204030204" pitchFamily="34" charset="0"/>
              </a:rPr>
              <a:t>merupakan</a:t>
            </a:r>
            <a:r>
              <a:rPr lang="en-US" sz="1600" b="1" i="1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id-ID" sz="1600" b="1" i="1" dirty="0">
                <a:solidFill>
                  <a:schemeClr val="tx1"/>
                </a:solidFill>
                <a:cs typeface="Calibri" panose="020F0502020204030204" pitchFamily="34" charset="0"/>
              </a:rPr>
              <a:t>energi yang disalurkan gaya ke sebuah benda </a:t>
            </a:r>
            <a:endParaRPr lang="en-US" sz="1600" b="1" i="1" dirty="0" smtClean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r>
              <a:rPr lang="id-ID" sz="1600" b="1" i="1" dirty="0" smtClean="0">
                <a:solidFill>
                  <a:schemeClr val="tx1"/>
                </a:solidFill>
                <a:cs typeface="Calibri" panose="020F0502020204030204" pitchFamily="34" charset="0"/>
              </a:rPr>
              <a:t>sehingga </a:t>
            </a:r>
            <a:r>
              <a:rPr lang="id-ID" sz="1600" b="1" i="1" dirty="0">
                <a:solidFill>
                  <a:schemeClr val="tx1"/>
                </a:solidFill>
                <a:cs typeface="Calibri" panose="020F0502020204030204" pitchFamily="34" charset="0"/>
              </a:rPr>
              <a:t>benda tersebut bergerak.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257800" y="2266950"/>
            <a:ext cx="3626796" cy="2101394"/>
            <a:chOff x="5410200" y="2400301"/>
            <a:chExt cx="3702996" cy="210139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0200" y="2400301"/>
              <a:ext cx="3702996" cy="208293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7" name="Rectangle 6"/>
            <p:cNvSpPr/>
            <p:nvPr/>
          </p:nvSpPr>
          <p:spPr>
            <a:xfrm>
              <a:off x="5410200" y="4286251"/>
              <a:ext cx="3702996" cy="215444"/>
            </a:xfrm>
            <a:prstGeom prst="rect">
              <a:avLst/>
            </a:prstGeom>
            <a:solidFill>
              <a:schemeClr val="bg1">
                <a:alpha val="74000"/>
              </a:schemeClr>
            </a:solidFill>
          </p:spPr>
          <p:txBody>
            <a:bodyPr wrap="square">
              <a:spAutoFit/>
            </a:bodyPr>
            <a:lstStyle/>
            <a:p>
              <a:pPr algn="r"/>
              <a:r>
                <a:rPr lang="en-US" sz="800" dirty="0" err="1"/>
                <a:t>Sumber</a:t>
              </a:r>
              <a:r>
                <a:rPr lang="en-US" sz="800" dirty="0"/>
                <a:t> : </a:t>
              </a:r>
              <a:r>
                <a:rPr lang="id-ID" sz="800" i="1" u="sng" dirty="0" smtClean="0"/>
                <a:t>pixabay.com/mochilazocultural</a:t>
              </a:r>
              <a:endParaRPr lang="id-ID" sz="800" i="1" u="sng" dirty="0"/>
            </a:p>
          </p:txBody>
        </p:sp>
      </p:grpSp>
      <p:sp>
        <p:nvSpPr>
          <p:cNvPr id="9" name="Parallelogram 8"/>
          <p:cNvSpPr/>
          <p:nvPr/>
        </p:nvSpPr>
        <p:spPr>
          <a:xfrm>
            <a:off x="-228600" y="253648"/>
            <a:ext cx="1981200" cy="517902"/>
          </a:xfrm>
          <a:prstGeom prst="parallelogram">
            <a:avLst/>
          </a:prstGeom>
          <a:solidFill>
            <a:srgbClr val="99378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019" tIns="19509" rIns="39019" bIns="19509" rtlCol="0" anchor="ctr"/>
          <a:lstStyle/>
          <a:p>
            <a:pPr algn="ctr"/>
            <a:endParaRPr lang="en-US" sz="2400">
              <a:solidFill>
                <a:srgbClr val="F0287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7468" y="312099"/>
            <a:ext cx="1994732" cy="430851"/>
          </a:xfrm>
          <a:prstGeom prst="rect">
            <a:avLst/>
          </a:prstGeom>
          <a:noFill/>
        </p:spPr>
        <p:txBody>
          <a:bodyPr wrap="square" lIns="91401" tIns="45702" rIns="91401" bIns="45702" rtlCol="0">
            <a:spAutoFit/>
          </a:bodyPr>
          <a:lstStyle/>
          <a:p>
            <a:pPr marL="0" lvl="1">
              <a:tabLst>
                <a:tab pos="679353" algn="l"/>
              </a:tabLst>
            </a:pPr>
            <a:r>
              <a:rPr lang="en-US" sz="2200" b="1" dirty="0">
                <a:solidFill>
                  <a:schemeClr val="bg1"/>
                </a:solidFill>
              </a:rPr>
              <a:t>USAHA</a:t>
            </a:r>
          </a:p>
        </p:txBody>
      </p:sp>
    </p:spTree>
    <p:extLst>
      <p:ext uri="{BB962C8B-B14F-4D97-AF65-F5344CB8AC3E}">
        <p14:creationId xmlns="" xmlns:p14="http://schemas.microsoft.com/office/powerpoint/2010/main" val="1807710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75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/>
      <p:bldP spid="4" grpId="0"/>
      <p:bldP spid="9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95300" y="971550"/>
            <a:ext cx="4146134" cy="1295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"/>
            <a:r>
              <a:rPr lang="en-US" sz="1600" b="1" i="1" dirty="0">
                <a:solidFill>
                  <a:schemeClr val="tx1"/>
                </a:solidFill>
              </a:rPr>
              <a:t>Usaha</a:t>
            </a:r>
            <a:r>
              <a:rPr lang="en-US" sz="1600" i="1" dirty="0">
                <a:solidFill>
                  <a:schemeClr val="tx1"/>
                </a:solidFill>
              </a:rPr>
              <a:t> </a:t>
            </a:r>
            <a:r>
              <a:rPr lang="en-US" sz="1600" i="1" dirty="0" err="1">
                <a:solidFill>
                  <a:schemeClr val="tx1"/>
                </a:solidFill>
              </a:rPr>
              <a:t>berkaitan</a:t>
            </a:r>
            <a:r>
              <a:rPr lang="en-US" sz="1600" i="1" dirty="0">
                <a:solidFill>
                  <a:schemeClr val="tx1"/>
                </a:solidFill>
              </a:rPr>
              <a:t> </a:t>
            </a:r>
            <a:r>
              <a:rPr lang="en-US" sz="1600" i="1" dirty="0" err="1">
                <a:solidFill>
                  <a:schemeClr val="tx1"/>
                </a:solidFill>
              </a:rPr>
              <a:t>dengan</a:t>
            </a:r>
            <a:r>
              <a:rPr lang="en-US" sz="1600" i="1" dirty="0">
                <a:solidFill>
                  <a:schemeClr val="tx1"/>
                </a:solidFill>
              </a:rPr>
              <a:t> </a:t>
            </a:r>
            <a:r>
              <a:rPr lang="en-US" sz="1600" i="1" dirty="0" err="1">
                <a:solidFill>
                  <a:schemeClr val="tx1"/>
                </a:solidFill>
              </a:rPr>
              <a:t>gaya</a:t>
            </a:r>
            <a:r>
              <a:rPr lang="en-US" sz="1600" i="1" dirty="0">
                <a:solidFill>
                  <a:schemeClr val="tx1"/>
                </a:solidFill>
              </a:rPr>
              <a:t> </a:t>
            </a:r>
            <a:r>
              <a:rPr lang="en-US" sz="1600" i="1" dirty="0" err="1">
                <a:solidFill>
                  <a:schemeClr val="tx1"/>
                </a:solidFill>
              </a:rPr>
              <a:t>dan</a:t>
            </a:r>
            <a:r>
              <a:rPr lang="en-US" sz="1600" i="1" dirty="0">
                <a:solidFill>
                  <a:schemeClr val="tx1"/>
                </a:solidFill>
              </a:rPr>
              <a:t> </a:t>
            </a:r>
            <a:r>
              <a:rPr lang="en-US" sz="1600" i="1" dirty="0" err="1">
                <a:solidFill>
                  <a:schemeClr val="tx1"/>
                </a:solidFill>
              </a:rPr>
              <a:t>perpindahan</a:t>
            </a:r>
            <a:r>
              <a:rPr lang="en-US" sz="1600" i="1" dirty="0">
                <a:solidFill>
                  <a:schemeClr val="tx1"/>
                </a:solidFill>
              </a:rPr>
              <a:t>. Usaha </a:t>
            </a:r>
            <a:r>
              <a:rPr lang="en-US" sz="1600" i="1" dirty="0" err="1">
                <a:solidFill>
                  <a:schemeClr val="tx1"/>
                </a:solidFill>
              </a:rPr>
              <a:t>terjadi</a:t>
            </a:r>
            <a:r>
              <a:rPr lang="en-US" sz="1600" i="1" dirty="0">
                <a:solidFill>
                  <a:schemeClr val="tx1"/>
                </a:solidFill>
              </a:rPr>
              <a:t> </a:t>
            </a:r>
            <a:r>
              <a:rPr lang="en-US" sz="1600" i="1" dirty="0" err="1">
                <a:solidFill>
                  <a:schemeClr val="tx1"/>
                </a:solidFill>
              </a:rPr>
              <a:t>jika</a:t>
            </a:r>
            <a:r>
              <a:rPr lang="en-US" sz="1600" i="1" dirty="0">
                <a:solidFill>
                  <a:schemeClr val="tx1"/>
                </a:solidFill>
              </a:rPr>
              <a:t> </a:t>
            </a:r>
            <a:r>
              <a:rPr lang="en-US" sz="1600" i="1" dirty="0" err="1">
                <a:solidFill>
                  <a:schemeClr val="tx1"/>
                </a:solidFill>
              </a:rPr>
              <a:t>gaya</a:t>
            </a:r>
            <a:r>
              <a:rPr lang="en-US" sz="1600" i="1" dirty="0">
                <a:solidFill>
                  <a:schemeClr val="tx1"/>
                </a:solidFill>
              </a:rPr>
              <a:t> yang </a:t>
            </a:r>
            <a:r>
              <a:rPr lang="en-US" sz="1600" i="1" dirty="0" err="1">
                <a:solidFill>
                  <a:schemeClr val="tx1"/>
                </a:solidFill>
              </a:rPr>
              <a:t>bekerja</a:t>
            </a:r>
            <a:r>
              <a:rPr lang="en-US" sz="1600" i="1" dirty="0">
                <a:solidFill>
                  <a:schemeClr val="tx1"/>
                </a:solidFill>
              </a:rPr>
              <a:t> </a:t>
            </a:r>
            <a:r>
              <a:rPr lang="en-US" sz="1600" i="1" dirty="0" err="1">
                <a:solidFill>
                  <a:schemeClr val="tx1"/>
                </a:solidFill>
              </a:rPr>
              <a:t>pada</a:t>
            </a:r>
            <a:r>
              <a:rPr lang="en-US" sz="1600" i="1" dirty="0">
                <a:solidFill>
                  <a:schemeClr val="tx1"/>
                </a:solidFill>
              </a:rPr>
              <a:t> </a:t>
            </a:r>
            <a:r>
              <a:rPr lang="en-US" sz="1600" i="1" dirty="0" err="1">
                <a:solidFill>
                  <a:schemeClr val="tx1"/>
                </a:solidFill>
              </a:rPr>
              <a:t>suatu</a:t>
            </a:r>
            <a:r>
              <a:rPr lang="en-US" sz="1600" i="1" dirty="0">
                <a:solidFill>
                  <a:schemeClr val="tx1"/>
                </a:solidFill>
              </a:rPr>
              <a:t> </a:t>
            </a:r>
            <a:r>
              <a:rPr lang="en-US" sz="1600" i="1" dirty="0" err="1">
                <a:solidFill>
                  <a:schemeClr val="tx1"/>
                </a:solidFill>
              </a:rPr>
              <a:t>benda</a:t>
            </a:r>
            <a:r>
              <a:rPr lang="en-US" sz="1600" i="1" dirty="0">
                <a:solidFill>
                  <a:schemeClr val="tx1"/>
                </a:solidFill>
              </a:rPr>
              <a:t> </a:t>
            </a:r>
            <a:r>
              <a:rPr lang="en-US" sz="1600" i="1" dirty="0" err="1">
                <a:solidFill>
                  <a:schemeClr val="tx1"/>
                </a:solidFill>
              </a:rPr>
              <a:t>mengakibatkan</a:t>
            </a:r>
            <a:r>
              <a:rPr lang="en-US" sz="1600" i="1" dirty="0">
                <a:solidFill>
                  <a:schemeClr val="tx1"/>
                </a:solidFill>
              </a:rPr>
              <a:t> </a:t>
            </a:r>
            <a:r>
              <a:rPr lang="en-US" sz="1600" i="1" dirty="0" err="1">
                <a:solidFill>
                  <a:schemeClr val="tx1"/>
                </a:solidFill>
              </a:rPr>
              <a:t>benda</a:t>
            </a:r>
            <a:r>
              <a:rPr lang="en-US" sz="1600" i="1" dirty="0">
                <a:solidFill>
                  <a:schemeClr val="tx1"/>
                </a:solidFill>
              </a:rPr>
              <a:t> </a:t>
            </a:r>
            <a:r>
              <a:rPr lang="en-US" sz="1600" i="1" dirty="0" err="1">
                <a:solidFill>
                  <a:schemeClr val="tx1"/>
                </a:solidFill>
              </a:rPr>
              <a:t>itu</a:t>
            </a:r>
            <a:r>
              <a:rPr lang="en-US" sz="1600" i="1" dirty="0">
                <a:solidFill>
                  <a:schemeClr val="tx1"/>
                </a:solidFill>
              </a:rPr>
              <a:t> </a:t>
            </a:r>
            <a:r>
              <a:rPr lang="en-US" sz="1600" i="1" dirty="0" err="1">
                <a:solidFill>
                  <a:schemeClr val="tx1"/>
                </a:solidFill>
              </a:rPr>
              <a:t>berpindah</a:t>
            </a:r>
            <a:r>
              <a:rPr lang="en-US" sz="1600" i="1" dirty="0">
                <a:solidFill>
                  <a:schemeClr val="tx1"/>
                </a:solidFill>
              </a:rPr>
              <a:t> </a:t>
            </a:r>
            <a:r>
              <a:rPr lang="en-US" sz="1600" i="1" dirty="0" err="1" smtClean="0">
                <a:solidFill>
                  <a:schemeClr val="tx1"/>
                </a:solidFill>
              </a:rPr>
              <a:t>tempat</a:t>
            </a:r>
            <a:r>
              <a:rPr lang="en-US" sz="1600" i="1" dirty="0" smtClean="0">
                <a:solidFill>
                  <a:schemeClr val="tx1"/>
                </a:solidFill>
              </a:rPr>
              <a:t>.</a:t>
            </a:r>
            <a:endParaRPr lang="id-ID" sz="1600" i="1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00600" y="971550"/>
            <a:ext cx="3429000" cy="1295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"/>
            <a:r>
              <a:rPr lang="en-US" sz="1600" i="1" dirty="0" err="1">
                <a:solidFill>
                  <a:schemeClr val="tx1"/>
                </a:solidFill>
                <a:cs typeface="Calibri" panose="020F0502020204030204" pitchFamily="34" charset="0"/>
              </a:rPr>
              <a:t>Jika</a:t>
            </a:r>
            <a:r>
              <a:rPr lang="en-US" sz="1600" i="1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cs typeface="Calibri" panose="020F0502020204030204" pitchFamily="34" charset="0"/>
              </a:rPr>
              <a:t>gaya</a:t>
            </a:r>
            <a:r>
              <a:rPr lang="en-US" sz="1600" i="1" dirty="0">
                <a:solidFill>
                  <a:schemeClr val="tx1"/>
                </a:solidFill>
                <a:cs typeface="Calibri" panose="020F0502020204030204" pitchFamily="34" charset="0"/>
              </a:rPr>
              <a:t> yang </a:t>
            </a:r>
            <a:r>
              <a:rPr lang="en-US" sz="1600" i="1" dirty="0" err="1">
                <a:solidFill>
                  <a:schemeClr val="tx1"/>
                </a:solidFill>
                <a:cs typeface="Calibri" panose="020F0502020204030204" pitchFamily="34" charset="0"/>
              </a:rPr>
              <a:t>tidak</a:t>
            </a:r>
            <a:r>
              <a:rPr lang="en-US" sz="1600" i="1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cs typeface="Calibri" panose="020F0502020204030204" pitchFamily="34" charset="0"/>
              </a:rPr>
              <a:t>bekerja</a:t>
            </a:r>
            <a:r>
              <a:rPr lang="en-US" sz="1600" i="1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cs typeface="Calibri" panose="020F0502020204030204" pitchFamily="34" charset="0"/>
              </a:rPr>
              <a:t>tidak</a:t>
            </a:r>
            <a:r>
              <a:rPr lang="en-US" sz="1600" i="1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cs typeface="Calibri" panose="020F0502020204030204" pitchFamily="34" charset="0"/>
              </a:rPr>
              <a:t>menyebabkan</a:t>
            </a:r>
            <a:r>
              <a:rPr lang="en-US" sz="1600" i="1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cs typeface="Calibri" panose="020F0502020204030204" pitchFamily="34" charset="0"/>
              </a:rPr>
              <a:t>perpindahan</a:t>
            </a:r>
            <a:r>
              <a:rPr lang="en-US" sz="1600" i="1" dirty="0">
                <a:solidFill>
                  <a:schemeClr val="tx1"/>
                </a:solidFill>
                <a:cs typeface="Calibri" panose="020F0502020204030204" pitchFamily="34" charset="0"/>
              </a:rPr>
              <a:t>, </a:t>
            </a:r>
            <a:r>
              <a:rPr lang="en-US" sz="1600" i="1" dirty="0" err="1">
                <a:solidFill>
                  <a:schemeClr val="tx1"/>
                </a:solidFill>
                <a:cs typeface="Calibri" panose="020F0502020204030204" pitchFamily="34" charset="0"/>
              </a:rPr>
              <a:t>dikatakan</a:t>
            </a:r>
            <a:r>
              <a:rPr lang="en-US" sz="1600" i="1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cs typeface="Calibri" panose="020F0502020204030204" pitchFamily="34" charset="0"/>
              </a:rPr>
              <a:t>benda</a:t>
            </a:r>
            <a:r>
              <a:rPr lang="en-US" sz="1600" i="1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cs typeface="Calibri" panose="020F0502020204030204" pitchFamily="34" charset="0"/>
              </a:rPr>
              <a:t>itu</a:t>
            </a:r>
            <a:r>
              <a:rPr lang="en-US" sz="1600" i="1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cs typeface="Calibri" panose="020F0502020204030204" pitchFamily="34" charset="0"/>
              </a:rPr>
              <a:t>tidak</a:t>
            </a:r>
            <a:r>
              <a:rPr lang="en-US" sz="1600" i="1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cs typeface="Calibri" panose="020F0502020204030204" pitchFamily="34" charset="0"/>
              </a:rPr>
              <a:t>melakukan</a:t>
            </a:r>
            <a:r>
              <a:rPr lang="en-US" sz="1600" i="1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cs typeface="Calibri" panose="020F0502020204030204" pitchFamily="34" charset="0"/>
              </a:rPr>
              <a:t>usaha</a:t>
            </a:r>
            <a:r>
              <a:rPr lang="en-US" sz="1600" i="1" dirty="0">
                <a:solidFill>
                  <a:schemeClr val="tx1"/>
                </a:solidFill>
                <a:cs typeface="Calibri" panose="020F0502020204030204" pitchFamily="34" charset="0"/>
              </a:rPr>
              <a:t>. </a:t>
            </a:r>
            <a:endParaRPr lang="id-ID" sz="1600" i="1" dirty="0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86200" y="3752850"/>
            <a:ext cx="1981200" cy="5715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solidFill>
                  <a:schemeClr val="tx1"/>
                </a:solidFill>
              </a:rPr>
              <a:t>W = </a:t>
            </a:r>
            <a:r>
              <a:rPr lang="en-US" sz="2800" b="1" i="1" dirty="0" err="1" smtClean="0">
                <a:solidFill>
                  <a:schemeClr val="tx1"/>
                </a:solidFill>
              </a:rPr>
              <a:t>Fs</a:t>
            </a:r>
            <a:endParaRPr lang="id-ID" sz="2800" b="1" i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0" y="3551932"/>
            <a:ext cx="2209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Ket</a:t>
            </a:r>
            <a:r>
              <a:rPr lang="en-US" sz="1600" dirty="0"/>
              <a:t>:</a:t>
            </a:r>
          </a:p>
          <a:p>
            <a:r>
              <a:rPr lang="en-US" sz="1600" dirty="0"/>
              <a:t>W = Usaha (J)</a:t>
            </a:r>
          </a:p>
          <a:p>
            <a:r>
              <a:rPr lang="en-US" sz="1600" dirty="0"/>
              <a:t>F  = </a:t>
            </a:r>
            <a:r>
              <a:rPr lang="en-US" sz="1600" dirty="0" err="1"/>
              <a:t>gaya</a:t>
            </a:r>
            <a:r>
              <a:rPr lang="en-US" sz="1600" dirty="0"/>
              <a:t> (N)</a:t>
            </a:r>
          </a:p>
          <a:p>
            <a:r>
              <a:rPr lang="en-US" sz="1600" dirty="0"/>
              <a:t>s  = </a:t>
            </a:r>
            <a:r>
              <a:rPr lang="en-US" sz="1600" dirty="0" err="1"/>
              <a:t>perpindahan</a:t>
            </a:r>
            <a:r>
              <a:rPr lang="en-US" sz="1600" dirty="0"/>
              <a:t> (m)</a:t>
            </a:r>
            <a:endParaRPr lang="id-ID" sz="1600" dirty="0"/>
          </a:p>
        </p:txBody>
      </p:sp>
      <p:sp>
        <p:nvSpPr>
          <p:cNvPr id="8" name="Rectangle 7"/>
          <p:cNvSpPr/>
          <p:nvPr/>
        </p:nvSpPr>
        <p:spPr>
          <a:xfrm>
            <a:off x="536222" y="3886200"/>
            <a:ext cx="3036711" cy="285750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chemeClr val="tx1"/>
                </a:solidFill>
              </a:rPr>
              <a:t>1 joule = 1 newton x  1 meter</a:t>
            </a:r>
            <a:endParaRPr lang="id-ID" sz="1600" b="1" dirty="0">
              <a:solidFill>
                <a:schemeClr val="tx1"/>
              </a:solidFill>
            </a:endParaRPr>
          </a:p>
        </p:txBody>
      </p:sp>
      <p:sp>
        <p:nvSpPr>
          <p:cNvPr id="9" name="Parallelogram 8"/>
          <p:cNvSpPr/>
          <p:nvPr/>
        </p:nvSpPr>
        <p:spPr>
          <a:xfrm>
            <a:off x="-228600" y="253648"/>
            <a:ext cx="8610600" cy="517902"/>
          </a:xfrm>
          <a:prstGeom prst="parallelogram">
            <a:avLst/>
          </a:prstGeom>
          <a:solidFill>
            <a:srgbClr val="99378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019" tIns="19509" rIns="39019" bIns="19509" rtlCol="0" anchor="ctr"/>
          <a:lstStyle/>
          <a:p>
            <a:pPr algn="ctr"/>
            <a:endParaRPr lang="en-US" sz="2400">
              <a:solidFill>
                <a:srgbClr val="F0287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7468" y="312099"/>
            <a:ext cx="8547932" cy="430851"/>
          </a:xfrm>
          <a:prstGeom prst="rect">
            <a:avLst/>
          </a:prstGeom>
          <a:noFill/>
        </p:spPr>
        <p:txBody>
          <a:bodyPr wrap="square" lIns="91401" tIns="45702" rIns="91401" bIns="45702" rtlCol="0">
            <a:spAutoFit/>
          </a:bodyPr>
          <a:lstStyle/>
          <a:p>
            <a:pPr marL="0" lvl="1">
              <a:tabLst>
                <a:tab pos="679353" algn="l"/>
              </a:tabLst>
            </a:pPr>
            <a:r>
              <a:rPr lang="es-ES" sz="2200" b="1" dirty="0">
                <a:solidFill>
                  <a:schemeClr val="bg1"/>
                </a:solidFill>
              </a:rPr>
              <a:t>HUBUNGAN ANTARA USAHA, GAYA DAN PERPINDAHAN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33400" y="2495550"/>
            <a:ext cx="7696200" cy="990600"/>
          </a:xfrm>
          <a:prstGeom prst="roundRect">
            <a:avLst>
              <a:gd name="adj" fmla="val 7870"/>
            </a:avLst>
          </a:prstGeom>
          <a:noFill/>
          <a:ln w="1905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85800" y="2575351"/>
            <a:ext cx="76792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>
                <a:cs typeface="Calibri" panose="020F0502020204030204" pitchFamily="34" charset="0"/>
              </a:rPr>
              <a:t>Berdasarkan</a:t>
            </a:r>
            <a:r>
              <a:rPr lang="en-US" sz="1600" dirty="0">
                <a:cs typeface="Calibri" panose="020F0502020204030204" pitchFamily="34" charset="0"/>
              </a:rPr>
              <a:t> </a:t>
            </a:r>
            <a:r>
              <a:rPr lang="en-US" sz="1600" dirty="0" err="1">
                <a:cs typeface="Calibri" panose="020F0502020204030204" pitchFamily="34" charset="0"/>
              </a:rPr>
              <a:t>pengertian</a:t>
            </a:r>
            <a:r>
              <a:rPr lang="en-US" sz="1600" dirty="0">
                <a:cs typeface="Calibri" panose="020F0502020204030204" pitchFamily="34" charset="0"/>
              </a:rPr>
              <a:t> </a:t>
            </a:r>
            <a:r>
              <a:rPr lang="en-US" sz="1600" dirty="0" err="1">
                <a:cs typeface="Calibri" panose="020F0502020204030204" pitchFamily="34" charset="0"/>
              </a:rPr>
              <a:t>usaha</a:t>
            </a:r>
            <a:r>
              <a:rPr lang="en-US" sz="1600" dirty="0">
                <a:cs typeface="Calibri" panose="020F0502020204030204" pitchFamily="34" charset="0"/>
              </a:rPr>
              <a:t>, </a:t>
            </a:r>
            <a:r>
              <a:rPr lang="en-US" sz="1600" dirty="0" err="1">
                <a:cs typeface="Calibri" panose="020F0502020204030204" pitchFamily="34" charset="0"/>
              </a:rPr>
              <a:t>jika</a:t>
            </a:r>
            <a:r>
              <a:rPr lang="en-US" sz="1600" dirty="0">
                <a:cs typeface="Calibri" panose="020F0502020204030204" pitchFamily="34" charset="0"/>
              </a:rPr>
              <a:t> </a:t>
            </a:r>
            <a:r>
              <a:rPr lang="en-US" sz="1600" dirty="0" err="1">
                <a:cs typeface="Calibri" panose="020F0502020204030204" pitchFamily="34" charset="0"/>
              </a:rPr>
              <a:t>pada</a:t>
            </a:r>
            <a:r>
              <a:rPr lang="en-US" sz="1600" dirty="0">
                <a:cs typeface="Calibri" panose="020F0502020204030204" pitchFamily="34" charset="0"/>
              </a:rPr>
              <a:t> </a:t>
            </a:r>
            <a:r>
              <a:rPr lang="en-US" sz="1600" dirty="0" err="1">
                <a:cs typeface="Calibri" panose="020F0502020204030204" pitchFamily="34" charset="0"/>
              </a:rPr>
              <a:t>sebuah</a:t>
            </a:r>
            <a:r>
              <a:rPr lang="en-US" sz="1600" dirty="0">
                <a:cs typeface="Calibri" panose="020F0502020204030204" pitchFamily="34" charset="0"/>
              </a:rPr>
              <a:t> </a:t>
            </a:r>
            <a:r>
              <a:rPr lang="en-US" sz="1600" dirty="0" err="1">
                <a:cs typeface="Calibri" panose="020F0502020204030204" pitchFamily="34" charset="0"/>
              </a:rPr>
              <a:t>benda</a:t>
            </a:r>
            <a:r>
              <a:rPr lang="en-US" sz="1600" dirty="0">
                <a:cs typeface="Calibri" panose="020F0502020204030204" pitchFamily="34" charset="0"/>
              </a:rPr>
              <a:t> </a:t>
            </a:r>
            <a:r>
              <a:rPr lang="en-US" sz="1600" dirty="0" err="1">
                <a:cs typeface="Calibri" panose="020F0502020204030204" pitchFamily="34" charset="0"/>
              </a:rPr>
              <a:t>bekerja</a:t>
            </a:r>
            <a:r>
              <a:rPr lang="en-US" sz="1600" dirty="0">
                <a:cs typeface="Calibri" panose="020F0502020204030204" pitchFamily="34" charset="0"/>
              </a:rPr>
              <a:t> </a:t>
            </a:r>
            <a:r>
              <a:rPr lang="en-US" sz="1600" dirty="0" err="1">
                <a:cs typeface="Calibri" panose="020F0502020204030204" pitchFamily="34" charset="0"/>
              </a:rPr>
              <a:t>gaya</a:t>
            </a:r>
            <a:r>
              <a:rPr lang="en-US" sz="1600" dirty="0">
                <a:cs typeface="Calibri" panose="020F0502020204030204" pitchFamily="34" charset="0"/>
              </a:rPr>
              <a:t> (F</a:t>
            </a:r>
            <a:r>
              <a:rPr lang="en-US" sz="1600" dirty="0" smtClean="0">
                <a:cs typeface="Calibri" panose="020F0502020204030204" pitchFamily="34" charset="0"/>
              </a:rPr>
              <a:t>)</a:t>
            </a:r>
          </a:p>
          <a:p>
            <a:r>
              <a:rPr lang="en-US" sz="1600" dirty="0" err="1" smtClean="0">
                <a:cs typeface="Calibri" panose="020F0502020204030204" pitchFamily="34" charset="0"/>
              </a:rPr>
              <a:t>hingga</a:t>
            </a:r>
            <a:r>
              <a:rPr lang="en-US" sz="1600" dirty="0" smtClean="0">
                <a:cs typeface="Calibri" panose="020F0502020204030204" pitchFamily="34" charset="0"/>
              </a:rPr>
              <a:t> </a:t>
            </a:r>
            <a:r>
              <a:rPr lang="en-US" sz="1600" dirty="0" err="1">
                <a:cs typeface="Calibri" panose="020F0502020204030204" pitchFamily="34" charset="0"/>
              </a:rPr>
              <a:t>benda</a:t>
            </a:r>
            <a:r>
              <a:rPr lang="en-US" sz="1600" dirty="0">
                <a:cs typeface="Calibri" panose="020F0502020204030204" pitchFamily="34" charset="0"/>
              </a:rPr>
              <a:t> </a:t>
            </a:r>
            <a:r>
              <a:rPr lang="en-US" sz="1600" dirty="0" err="1">
                <a:cs typeface="Calibri" panose="020F0502020204030204" pitchFamily="34" charset="0"/>
              </a:rPr>
              <a:t>itu</a:t>
            </a:r>
            <a:r>
              <a:rPr lang="en-US" sz="1600" dirty="0">
                <a:cs typeface="Calibri" panose="020F0502020204030204" pitchFamily="34" charset="0"/>
              </a:rPr>
              <a:t> </a:t>
            </a:r>
            <a:r>
              <a:rPr lang="en-US" sz="1600" dirty="0" err="1">
                <a:cs typeface="Calibri" panose="020F0502020204030204" pitchFamily="34" charset="0"/>
              </a:rPr>
              <a:t>berpindah</a:t>
            </a:r>
            <a:r>
              <a:rPr lang="en-US" sz="1600" dirty="0">
                <a:cs typeface="Calibri" panose="020F0502020204030204" pitchFamily="34" charset="0"/>
              </a:rPr>
              <a:t> </a:t>
            </a:r>
            <a:r>
              <a:rPr lang="en-US" sz="1600" dirty="0" err="1">
                <a:cs typeface="Calibri" panose="020F0502020204030204" pitchFamily="34" charset="0"/>
              </a:rPr>
              <a:t>sejauh</a:t>
            </a:r>
            <a:r>
              <a:rPr lang="en-US" sz="1600" dirty="0">
                <a:cs typeface="Calibri" panose="020F0502020204030204" pitchFamily="34" charset="0"/>
              </a:rPr>
              <a:t> (s), </a:t>
            </a:r>
            <a:r>
              <a:rPr lang="en-US" sz="1600" dirty="0" err="1">
                <a:cs typeface="Calibri" panose="020F0502020204030204" pitchFamily="34" charset="0"/>
              </a:rPr>
              <a:t>besar</a:t>
            </a:r>
            <a:r>
              <a:rPr lang="en-US" sz="1600" dirty="0">
                <a:cs typeface="Calibri" panose="020F0502020204030204" pitchFamily="34" charset="0"/>
              </a:rPr>
              <a:t> </a:t>
            </a:r>
            <a:r>
              <a:rPr lang="en-US" sz="1600" dirty="0" err="1">
                <a:cs typeface="Calibri" panose="020F0502020204030204" pitchFamily="34" charset="0"/>
              </a:rPr>
              <a:t>usaha</a:t>
            </a:r>
            <a:r>
              <a:rPr lang="en-US" sz="1600" dirty="0">
                <a:cs typeface="Calibri" panose="020F0502020204030204" pitchFamily="34" charset="0"/>
              </a:rPr>
              <a:t> </a:t>
            </a:r>
            <a:r>
              <a:rPr lang="en-US" sz="1600" dirty="0" err="1">
                <a:cs typeface="Calibri" panose="020F0502020204030204" pitchFamily="34" charset="0"/>
              </a:rPr>
              <a:t>merupakan</a:t>
            </a:r>
            <a:r>
              <a:rPr lang="en-US" sz="1600" dirty="0">
                <a:cs typeface="Calibri" panose="020F0502020204030204" pitchFamily="34" charset="0"/>
              </a:rPr>
              <a:t> </a:t>
            </a:r>
            <a:r>
              <a:rPr lang="en-US" sz="1600" dirty="0" err="1">
                <a:cs typeface="Calibri" panose="020F0502020204030204" pitchFamily="34" charset="0"/>
              </a:rPr>
              <a:t>hasil</a:t>
            </a:r>
            <a:r>
              <a:rPr lang="en-US" sz="1600" dirty="0">
                <a:cs typeface="Calibri" panose="020F0502020204030204" pitchFamily="34" charset="0"/>
              </a:rPr>
              <a:t> kali </a:t>
            </a:r>
            <a:r>
              <a:rPr lang="en-US" sz="1600" dirty="0" err="1">
                <a:cs typeface="Calibri" panose="020F0502020204030204" pitchFamily="34" charset="0"/>
              </a:rPr>
              <a:t>antara</a:t>
            </a:r>
            <a:r>
              <a:rPr lang="en-US" sz="1600" dirty="0">
                <a:cs typeface="Calibri" panose="020F0502020204030204" pitchFamily="34" charset="0"/>
              </a:rPr>
              <a:t> </a:t>
            </a:r>
            <a:r>
              <a:rPr lang="en-US" sz="1600" dirty="0" err="1">
                <a:cs typeface="Calibri" panose="020F0502020204030204" pitchFamily="34" charset="0"/>
              </a:rPr>
              <a:t>gaya</a:t>
            </a:r>
            <a:r>
              <a:rPr lang="en-US" sz="1600" dirty="0">
                <a:cs typeface="Calibri" panose="020F0502020204030204" pitchFamily="34" charset="0"/>
              </a:rPr>
              <a:t> </a:t>
            </a:r>
            <a:r>
              <a:rPr lang="en-US" sz="1600" dirty="0" err="1">
                <a:cs typeface="Calibri" panose="020F0502020204030204" pitchFamily="34" charset="0"/>
              </a:rPr>
              <a:t>dan</a:t>
            </a:r>
            <a:r>
              <a:rPr lang="en-US" sz="1600" dirty="0">
                <a:cs typeface="Calibri" panose="020F0502020204030204" pitchFamily="34" charset="0"/>
              </a:rPr>
              <a:t> </a:t>
            </a:r>
            <a:r>
              <a:rPr lang="en-US" sz="1600" dirty="0" err="1">
                <a:cs typeface="Calibri" panose="020F0502020204030204" pitchFamily="34" charset="0"/>
              </a:rPr>
              <a:t>perpindahan</a:t>
            </a:r>
            <a:endParaRPr lang="id-ID" sz="1600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38152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5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7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25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/>
      <p:bldP spid="8" grpId="0" animBg="1"/>
      <p:bldP spid="9" grpId="0" animBg="1"/>
      <p:bldP spid="10" grpId="0"/>
      <p:bldP spid="11" grpId="0" animBg="1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95300" y="971550"/>
            <a:ext cx="4146134" cy="1295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"/>
            <a:endParaRPr lang="id-ID" sz="1600" i="1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0" y="714362"/>
            <a:ext cx="4286280" cy="17145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"/>
            <a:r>
              <a:rPr lang="en-ID" sz="1400" dirty="0" smtClean="0">
                <a:solidFill>
                  <a:schemeClr val="tx1"/>
                </a:solidFill>
              </a:rPr>
              <a:t> </a:t>
            </a:r>
            <a:br>
              <a:rPr lang="en-ID" sz="1400" dirty="0" smtClean="0">
                <a:solidFill>
                  <a:schemeClr val="tx1"/>
                </a:solidFill>
              </a:rPr>
            </a:br>
            <a:r>
              <a:rPr lang="id-ID" sz="1400" dirty="0" smtClean="0">
                <a:solidFill>
                  <a:schemeClr val="tx1"/>
                </a:solidFill>
              </a:rPr>
              <a:t>Bila </a:t>
            </a:r>
            <a:r>
              <a:rPr lang="en-ID" sz="1400" dirty="0" err="1" smtClean="0">
                <a:solidFill>
                  <a:schemeClr val="tx1"/>
                </a:solidFill>
              </a:rPr>
              <a:t>dua</a:t>
            </a:r>
            <a:r>
              <a:rPr lang="en-ID" sz="1400" dirty="0" smtClean="0">
                <a:solidFill>
                  <a:schemeClr val="tx1"/>
                </a:solidFill>
              </a:rPr>
              <a:t> </a:t>
            </a:r>
            <a:r>
              <a:rPr lang="en-ID" sz="1400" dirty="0" err="1" smtClean="0">
                <a:solidFill>
                  <a:schemeClr val="tx1"/>
                </a:solidFill>
              </a:rPr>
              <a:t>buah</a:t>
            </a:r>
            <a:r>
              <a:rPr lang="en-ID" sz="1400" dirty="0" smtClean="0">
                <a:solidFill>
                  <a:schemeClr val="tx1"/>
                </a:solidFill>
              </a:rPr>
              <a:t> </a:t>
            </a:r>
            <a:r>
              <a:rPr lang="en-ID" sz="1400" dirty="0" err="1" smtClean="0">
                <a:solidFill>
                  <a:schemeClr val="tx1"/>
                </a:solidFill>
              </a:rPr>
              <a:t>gaya</a:t>
            </a:r>
            <a:r>
              <a:rPr lang="en-ID" sz="1400" dirty="0" smtClean="0">
                <a:solidFill>
                  <a:schemeClr val="tx1"/>
                </a:solidFill>
              </a:rPr>
              <a:t> F</a:t>
            </a:r>
            <a:r>
              <a:rPr lang="en-ID" sz="1400" baseline="-25000" dirty="0" smtClean="0">
                <a:solidFill>
                  <a:schemeClr val="tx1"/>
                </a:solidFill>
              </a:rPr>
              <a:t>1</a:t>
            </a:r>
            <a:r>
              <a:rPr lang="en-ID" sz="1400" dirty="0" smtClean="0">
                <a:solidFill>
                  <a:schemeClr val="tx1"/>
                </a:solidFill>
              </a:rPr>
              <a:t> </a:t>
            </a:r>
            <a:r>
              <a:rPr lang="en-ID" sz="1400" dirty="0" err="1" smtClean="0">
                <a:solidFill>
                  <a:schemeClr val="tx1"/>
                </a:solidFill>
              </a:rPr>
              <a:t>dan</a:t>
            </a:r>
            <a:r>
              <a:rPr lang="en-ID" sz="1400" dirty="0" smtClean="0">
                <a:solidFill>
                  <a:schemeClr val="tx1"/>
                </a:solidFill>
              </a:rPr>
              <a:t> F</a:t>
            </a:r>
            <a:r>
              <a:rPr lang="en-ID" sz="1400" baseline="-25000" dirty="0" smtClean="0">
                <a:solidFill>
                  <a:schemeClr val="tx1"/>
                </a:solidFill>
              </a:rPr>
              <a:t>2</a:t>
            </a:r>
            <a:r>
              <a:rPr lang="en-ID" sz="1400" dirty="0" smtClean="0">
                <a:solidFill>
                  <a:schemeClr val="tx1"/>
                </a:solidFill>
              </a:rPr>
              <a:t> </a:t>
            </a:r>
            <a:r>
              <a:rPr lang="en-ID" sz="1400" dirty="0" err="1" smtClean="0">
                <a:solidFill>
                  <a:schemeClr val="tx1"/>
                </a:solidFill>
              </a:rPr>
              <a:t>pada</a:t>
            </a:r>
            <a:r>
              <a:rPr lang="en-ID" sz="1400" dirty="0" smtClean="0">
                <a:solidFill>
                  <a:schemeClr val="tx1"/>
                </a:solidFill>
              </a:rPr>
              <a:t> </a:t>
            </a:r>
            <a:r>
              <a:rPr lang="en-ID" sz="1400" dirty="0" err="1" smtClean="0">
                <a:solidFill>
                  <a:schemeClr val="tx1"/>
                </a:solidFill>
              </a:rPr>
              <a:t>sebuah</a:t>
            </a:r>
            <a:r>
              <a:rPr lang="en-ID" sz="1400" dirty="0" smtClean="0">
                <a:solidFill>
                  <a:schemeClr val="tx1"/>
                </a:solidFill>
              </a:rPr>
              <a:t> </a:t>
            </a:r>
            <a:r>
              <a:rPr lang="en-ID" sz="1400" dirty="0" err="1" smtClean="0">
                <a:solidFill>
                  <a:schemeClr val="tx1"/>
                </a:solidFill>
              </a:rPr>
              <a:t>benda</a:t>
            </a:r>
            <a:r>
              <a:rPr lang="en-ID" sz="1400" dirty="0" smtClean="0">
                <a:solidFill>
                  <a:schemeClr val="tx1"/>
                </a:solidFill>
              </a:rPr>
              <a:t> </a:t>
            </a:r>
            <a:r>
              <a:rPr lang="id-ID" sz="1400" dirty="0" smtClean="0">
                <a:solidFill>
                  <a:schemeClr val="tx1"/>
                </a:solidFill>
              </a:rPr>
              <a:t>Bila benda berpindah sejauh 5 meter . Tentukan usaha yang diperlukan .</a:t>
            </a:r>
            <a:r>
              <a:rPr lang="en-ID" sz="1400" dirty="0" smtClean="0">
                <a:solidFill>
                  <a:schemeClr val="tx1"/>
                </a:solidFill>
              </a:rPr>
              <a:t/>
            </a:r>
            <a:br>
              <a:rPr lang="en-ID" sz="1400" dirty="0" smtClean="0">
                <a:solidFill>
                  <a:schemeClr val="tx1"/>
                </a:solidFill>
              </a:rPr>
            </a:br>
            <a:endParaRPr lang="id-ID" sz="1400" i="1" dirty="0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sp>
        <p:nvSpPr>
          <p:cNvPr id="9" name="Parallelogram 8"/>
          <p:cNvSpPr/>
          <p:nvPr/>
        </p:nvSpPr>
        <p:spPr>
          <a:xfrm>
            <a:off x="-228600" y="253648"/>
            <a:ext cx="8610600" cy="517902"/>
          </a:xfrm>
          <a:prstGeom prst="parallelogram">
            <a:avLst/>
          </a:prstGeom>
          <a:solidFill>
            <a:srgbClr val="99378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019" tIns="19509" rIns="39019" bIns="19509" rtlCol="0" anchor="ctr"/>
          <a:lstStyle/>
          <a:p>
            <a:pPr algn="ctr"/>
            <a:endParaRPr lang="en-US" sz="2400">
              <a:solidFill>
                <a:srgbClr val="F0287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7468" y="312099"/>
            <a:ext cx="8547932" cy="430851"/>
          </a:xfrm>
          <a:prstGeom prst="rect">
            <a:avLst/>
          </a:prstGeom>
          <a:noFill/>
        </p:spPr>
        <p:txBody>
          <a:bodyPr wrap="square" lIns="91401" tIns="45702" rIns="91401" bIns="45702" rtlCol="0">
            <a:spAutoFit/>
          </a:bodyPr>
          <a:lstStyle/>
          <a:p>
            <a:pPr marL="0" lvl="1">
              <a:tabLst>
                <a:tab pos="679353" algn="l"/>
              </a:tabLst>
            </a:pPr>
            <a:r>
              <a:rPr lang="id-ID" sz="2200" b="1" dirty="0" smtClean="0">
                <a:solidFill>
                  <a:schemeClr val="bg1"/>
                </a:solidFill>
              </a:rPr>
              <a:t>CONTOH SOAL</a:t>
            </a:r>
            <a:endParaRPr lang="es-ES" sz="2200" b="1" dirty="0">
              <a:solidFill>
                <a:schemeClr val="bg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33400" y="2495550"/>
            <a:ext cx="7696200" cy="2076464"/>
          </a:xfrm>
          <a:prstGeom prst="roundRect">
            <a:avLst>
              <a:gd name="adj" fmla="val 7870"/>
            </a:avLst>
          </a:prstGeom>
          <a:noFill/>
          <a:ln w="1905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85800" y="2575351"/>
            <a:ext cx="7679267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1600" dirty="0" smtClean="0">
                <a:cs typeface="Calibri" panose="020F0502020204030204" pitchFamily="34" charset="0"/>
              </a:rPr>
              <a:t>Pembahasan			Jawab :</a:t>
            </a:r>
          </a:p>
          <a:p>
            <a:r>
              <a:rPr lang="id-ID" sz="1600" dirty="0" smtClean="0">
                <a:cs typeface="Calibri" panose="020F0502020204030204" pitchFamily="34" charset="0"/>
              </a:rPr>
              <a:t>Diket :F1 = 36 N			R = F1-F2</a:t>
            </a:r>
          </a:p>
          <a:p>
            <a:r>
              <a:rPr lang="id-ID" sz="1600" dirty="0" smtClean="0">
                <a:cs typeface="Calibri" panose="020F0502020204030204" pitchFamily="34" charset="0"/>
              </a:rPr>
              <a:t>           F2 = 6 N			    = 36 – 6 = 30 N</a:t>
            </a:r>
          </a:p>
          <a:p>
            <a:r>
              <a:rPr lang="id-ID" sz="1600" dirty="0" smtClean="0">
                <a:cs typeface="Calibri" panose="020F0502020204030204" pitchFamily="34" charset="0"/>
              </a:rPr>
              <a:t>             s  = 5 m	</a:t>
            </a:r>
          </a:p>
          <a:p>
            <a:r>
              <a:rPr lang="id-ID" sz="1600" dirty="0" smtClean="0">
                <a:cs typeface="Calibri" panose="020F0502020204030204" pitchFamily="34" charset="0"/>
              </a:rPr>
              <a:t>Ditanyakan : W ....?			Rumus ; W = F x s</a:t>
            </a:r>
          </a:p>
          <a:p>
            <a:r>
              <a:rPr lang="id-ID" sz="1600" dirty="0" smtClean="0">
                <a:cs typeface="Calibri" panose="020F0502020204030204" pitchFamily="34" charset="0"/>
              </a:rPr>
              <a:t>				                   =  30 x 5</a:t>
            </a:r>
          </a:p>
          <a:p>
            <a:r>
              <a:rPr lang="id-ID" sz="1600" dirty="0" smtClean="0">
                <a:cs typeface="Calibri" panose="020F0502020204030204" pitchFamily="34" charset="0"/>
              </a:rPr>
              <a:t>				                   = 150 Joule</a:t>
            </a:r>
          </a:p>
          <a:p>
            <a:endParaRPr lang="id-ID" sz="1000" dirty="0">
              <a:cs typeface="Calibri" panose="020F0502020204030204" pitchFamily="34" charset="0"/>
            </a:endParaRPr>
          </a:p>
        </p:txBody>
      </p:sp>
      <p:pic>
        <p:nvPicPr>
          <p:cNvPr id="2050" name="Picture 3"/>
          <p:cNvPicPr>
            <a:picLocks noChangeAspect="1" noChangeArrowheads="1"/>
          </p:cNvPicPr>
          <p:nvPr/>
        </p:nvPicPr>
        <p:blipFill>
          <a:blip r:embed="rId2"/>
          <a:srcRect t="20000"/>
          <a:stretch>
            <a:fillRect/>
          </a:stretch>
        </p:blipFill>
        <p:spPr bwMode="auto">
          <a:xfrm>
            <a:off x="714348" y="1142990"/>
            <a:ext cx="378621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642910" y="1071552"/>
            <a:ext cx="811544" cy="428626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1200" b="1" dirty="0" smtClean="0">
                <a:solidFill>
                  <a:schemeClr val="tx1"/>
                </a:solidFill>
              </a:rPr>
              <a:t>F2 = 6</a:t>
            </a:r>
            <a:r>
              <a:rPr lang="en-US" sz="1200" b="1" dirty="0" smtClean="0">
                <a:solidFill>
                  <a:schemeClr val="tx1"/>
                </a:solidFill>
              </a:rPr>
              <a:t> </a:t>
            </a:r>
            <a:r>
              <a:rPr lang="id-ID" sz="1200" b="1" dirty="0" smtClean="0">
                <a:solidFill>
                  <a:schemeClr val="tx1"/>
                </a:solidFill>
              </a:rPr>
              <a:t>N</a:t>
            </a:r>
            <a:endParaRPr lang="id-ID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38152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5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7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9" grpId="0" animBg="1"/>
      <p:bldP spid="10" grpId="0"/>
      <p:bldP spid="11" grpId="0" animBg="1"/>
      <p:bldP spid="13" grpId="0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isa">
      <a:majorFont>
        <a:latin typeface="Arial Rounded MT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isa">
      <a:majorFont>
        <a:latin typeface="Arial Rounded MT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2461</TotalTime>
  <Words>942</Words>
  <Application>Microsoft Office PowerPoint</Application>
  <PresentationFormat>On-screen Show (16:9)</PresentationFormat>
  <Paragraphs>198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1_Office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Elisa Putri Andini</dc:creator>
  <cp:lastModifiedBy>USER</cp:lastModifiedBy>
  <cp:revision>288</cp:revision>
  <dcterms:created xsi:type="dcterms:W3CDTF">2016-06-25T05:09:46Z</dcterms:created>
  <dcterms:modified xsi:type="dcterms:W3CDTF">2024-11-11T04:16:45Z</dcterms:modified>
</cp:coreProperties>
</file>